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5"/>
  </p:notesMasterIdLst>
  <p:sldIdLst>
    <p:sldId id="256" r:id="rId2"/>
    <p:sldId id="263" r:id="rId3"/>
    <p:sldId id="278" r:id="rId4"/>
    <p:sldId id="274" r:id="rId5"/>
    <p:sldId id="265" r:id="rId6"/>
    <p:sldId id="272" r:id="rId7"/>
    <p:sldId id="266" r:id="rId8"/>
    <p:sldId id="275" r:id="rId9"/>
    <p:sldId id="276" r:id="rId10"/>
    <p:sldId id="279" r:id="rId11"/>
    <p:sldId id="277" r:id="rId12"/>
    <p:sldId id="271" r:id="rId13"/>
    <p:sldId id="270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02F"/>
    <a:srgbClr val="009999"/>
    <a:srgbClr val="375352"/>
    <a:srgbClr val="32EDF0"/>
    <a:srgbClr val="336699"/>
    <a:srgbClr val="98E4D0"/>
    <a:srgbClr val="6AD8BB"/>
    <a:srgbClr val="48CFAD"/>
    <a:srgbClr val="9DBFBE"/>
    <a:srgbClr val="C8F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82346" autoAdjust="0"/>
  </p:normalViewPr>
  <p:slideViewPr>
    <p:cSldViewPr snapToGrid="0" showGuides="1">
      <p:cViewPr>
        <p:scale>
          <a:sx n="66" d="100"/>
          <a:sy n="66" d="100"/>
        </p:scale>
        <p:origin x="-1560" y="-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F495B-2780-426A-971D-ADB085A27176}" type="datetimeFigureOut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0BB69-7458-48CD-B125-F2F42EFF0E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20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0BB69-7458-48CD-B125-F2F42EFF0E3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393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0BB69-7458-48CD-B125-F2F42EFF0E3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444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0BB69-7458-48CD-B125-F2F42EFF0E3F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897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0BB69-7458-48CD-B125-F2F42EFF0E3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20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0BB69-7458-48CD-B125-F2F42EFF0E3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202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0BB69-7458-48CD-B125-F2F42EFF0E3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4671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F0BB69-7458-48CD-B125-F2F42EFF0E3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229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A2D2-4692-436B-B742-3BD96D46FDC9}" type="datetime1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151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F2C2F-E0A5-42BB-B15D-5C40E86A14D2}" type="datetime1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98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9F87-0854-4E1B-BD77-B8462E1FDF2B}" type="datetime1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767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99A4A-BB54-45F7-B031-89CD5C75E0C4}" type="datetime1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04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281AAD0-E22B-45DB-B790-DD72B222989D}" type="datetime1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1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C7276-5266-484C-A511-6D3A88E2265D}" type="datetime1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61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09DB1-09C3-4187-B89D-5E7601C9CA90}" type="datetime1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50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BC4B5-A637-4C8A-AA6D-D99B8E3E183D}" type="datetime1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3295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3E8CF-9074-4BA8-8B5F-B5E606F82012}" type="datetime1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68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9E89-7BC9-4FF2-BB49-81F329FE61FA}" type="datetime1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79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FC6E-308B-4C4B-B241-D005CA011A2C}" type="datetime1">
              <a:rPr lang="zh-TW" altLang="en-US" smtClean="0"/>
              <a:t>2020/1/17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13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F7F33E0-ECF5-4CA8-8DC6-22AD1E228AE3}" type="datetime1">
              <a:rPr lang="zh-TW" altLang="en-US" smtClean="0"/>
              <a:t>2020/1/17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F1AEA62D-987F-4C17-8E0F-B92D0CD064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2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microsoft.com/office/2007/relationships/hdphoto" Target="../media/hdphoto5.wdp"/><Relationship Id="rId3" Type="http://schemas.openxmlformats.org/officeDocument/2006/relationships/image" Target="../media/image14.png"/><Relationship Id="rId21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image" Target="../media/image27.jpe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3.png"/><Relationship Id="rId5" Type="http://schemas.openxmlformats.org/officeDocument/2006/relationships/image" Target="../media/image16.png"/><Relationship Id="rId15" Type="http://schemas.openxmlformats.org/officeDocument/2006/relationships/image" Target="../media/image25.jpeg"/><Relationship Id="rId23" Type="http://schemas.openxmlformats.org/officeDocument/2006/relationships/image" Target="../media/image32.png"/><Relationship Id="rId28" Type="http://schemas.openxmlformats.org/officeDocument/2006/relationships/image" Target="../media/image36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microsoft.com/office/2007/relationships/hdphoto" Target="../media/hdphoto4.wdp"/><Relationship Id="rId27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microsoft.com/office/2007/relationships/hdphoto" Target="../media/hdphoto6.wdp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5723" b="7848"/>
          <a:stretch/>
        </p:blipFill>
        <p:spPr>
          <a:xfrm>
            <a:off x="7637561" y="4492792"/>
            <a:ext cx="1980853" cy="198085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254034" y="2549631"/>
            <a:ext cx="9666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3200" b="1" dirty="0" smtClean="0">
                <a:solidFill>
                  <a:schemeClr val="accent1">
                    <a:lumMod val="5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具</a:t>
            </a:r>
            <a:r>
              <a:rPr lang="zh-TW" altLang="zh-TW" sz="3200" b="1" dirty="0">
                <a:solidFill>
                  <a:schemeClr val="accent1">
                    <a:lumMod val="5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樂譜分析與演奏評分機制之鋼琴練習系統</a:t>
            </a:r>
          </a:p>
          <a:p>
            <a:pPr algn="ctr"/>
            <a:r>
              <a:rPr lang="en-US" altLang="zh-TW" sz="1400" dirty="0">
                <a:solidFill>
                  <a:schemeClr val="accent1">
                    <a:lumMod val="5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Piano Practicing System with Automatic Sheet Music Recognition and Performance Scoring Mechanism</a:t>
            </a:r>
            <a:endParaRPr lang="zh-TW" altLang="zh-TW" sz="1400" dirty="0">
              <a:solidFill>
                <a:schemeClr val="accent1">
                  <a:lumMod val="50000"/>
                </a:schemeClr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0084" y="990398"/>
            <a:ext cx="6325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375352"/>
                </a:solidFill>
                <a:latin typeface="微軟正黑體 Light" pitchFamily="34" charset="-120"/>
                <a:ea typeface="微軟正黑體 Light" pitchFamily="34" charset="-120"/>
              </a:rPr>
              <a:t>國立台北科技大學 電機工程系 </a:t>
            </a:r>
            <a:r>
              <a:rPr lang="en-US" altLang="zh-TW" sz="2000" dirty="0">
                <a:solidFill>
                  <a:srgbClr val="375352"/>
                </a:solidFill>
                <a:latin typeface="微軟正黑體 Light" pitchFamily="34" charset="-120"/>
                <a:ea typeface="微軟正黑體 Light" pitchFamily="34" charset="-120"/>
              </a:rPr>
              <a:t>108</a:t>
            </a:r>
            <a:r>
              <a:rPr lang="zh-TW" altLang="en-US" sz="2000" dirty="0">
                <a:solidFill>
                  <a:srgbClr val="375352"/>
                </a:solidFill>
                <a:latin typeface="微軟正黑體 Light" pitchFamily="34" charset="-120"/>
                <a:ea typeface="微軟正黑體 Light" pitchFamily="34" charset="-120"/>
              </a:rPr>
              <a:t>學年度專題成果</a:t>
            </a:r>
            <a:r>
              <a:rPr lang="zh-TW" altLang="en-US" sz="2000" dirty="0" smtClean="0">
                <a:solidFill>
                  <a:srgbClr val="375352"/>
                </a:solidFill>
                <a:latin typeface="微軟正黑體 Light" pitchFamily="34" charset="-120"/>
                <a:ea typeface="微軟正黑體 Light" pitchFamily="34" charset="-120"/>
              </a:rPr>
              <a:t>展</a:t>
            </a:r>
            <a:endParaRPr lang="zh-TW" altLang="en-US" sz="2000" dirty="0">
              <a:solidFill>
                <a:srgbClr val="375352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b="10357"/>
          <a:stretch/>
        </p:blipFill>
        <p:spPr>
          <a:xfrm rot="20399913">
            <a:off x="678573" y="1501759"/>
            <a:ext cx="2747963" cy="74245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30084" y="4372486"/>
            <a:ext cx="2492990" cy="872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20302F"/>
                </a:solidFill>
                <a:latin typeface="微軟正黑體 Light" pitchFamily="34" charset="-120"/>
                <a:ea typeface="微軟正黑體 Light" pitchFamily="34" charset="-120"/>
              </a:rPr>
              <a:t>指導教授：黃正民    </a:t>
            </a:r>
            <a:r>
              <a:rPr lang="en-US" altLang="zh-TW" dirty="0" smtClean="0">
                <a:solidFill>
                  <a:srgbClr val="20302F"/>
                </a:solidFill>
                <a:latin typeface="微軟正黑體 Light" pitchFamily="34" charset="-120"/>
                <a:ea typeface="微軟正黑體 Light" pitchFamily="34" charset="-120"/>
              </a:rPr>
              <a:t/>
            </a:r>
            <a:br>
              <a:rPr lang="en-US" altLang="zh-TW" dirty="0" smtClean="0">
                <a:solidFill>
                  <a:srgbClr val="20302F"/>
                </a:solidFill>
                <a:latin typeface="微軟正黑體 Light" pitchFamily="34" charset="-120"/>
                <a:ea typeface="微軟正黑體 Light" pitchFamily="34" charset="-120"/>
              </a:rPr>
            </a:br>
            <a:r>
              <a:rPr lang="zh-TW" altLang="en-US" dirty="0" smtClean="0">
                <a:solidFill>
                  <a:srgbClr val="20302F"/>
                </a:solidFill>
                <a:latin typeface="微軟正黑體 Light" pitchFamily="34" charset="-120"/>
                <a:ea typeface="微軟正黑體 Light" pitchFamily="34" charset="-120"/>
              </a:rPr>
              <a:t>組員</a:t>
            </a:r>
            <a:r>
              <a:rPr lang="zh-TW" altLang="en-US" dirty="0">
                <a:solidFill>
                  <a:srgbClr val="20302F"/>
                </a:solidFill>
                <a:latin typeface="微軟正黑體 Light" pitchFamily="34" charset="-120"/>
                <a:ea typeface="微軟正黑體 Light" pitchFamily="34" charset="-120"/>
              </a:rPr>
              <a:t>：吳博翰、程瀅臻</a:t>
            </a:r>
          </a:p>
        </p:txBody>
      </p:sp>
    </p:spTree>
    <p:extLst>
      <p:ext uri="{BB962C8B-B14F-4D97-AF65-F5344CB8AC3E}">
        <p14:creationId xmlns:p14="http://schemas.microsoft.com/office/powerpoint/2010/main" val="8480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4">
            <a:extLst>
              <a:ext uri="{FF2B5EF4-FFF2-40B4-BE49-F238E27FC236}">
                <a16:creationId xmlns:a16="http://schemas.microsoft.com/office/drawing/2014/main" xmlns="" id="{23B674AD-631A-421A-A833-B9E48FF35154}"/>
              </a:ext>
            </a:extLst>
          </p:cNvPr>
          <p:cNvSpPr txBox="1"/>
          <p:nvPr/>
        </p:nvSpPr>
        <p:spPr>
          <a:xfrm>
            <a:off x="1449191" y="326109"/>
            <a:ext cx="41554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3200" b="1" dirty="0" smtClean="0">
                <a:solidFill>
                  <a:srgbClr val="688988"/>
                </a:solidFill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實驗結果</a:t>
            </a:r>
            <a:endParaRPr lang="en-US" altLang="ko-KR" sz="3200" b="1" dirty="0">
              <a:solidFill>
                <a:srgbClr val="688988"/>
              </a:solidFill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102" name="Picture 6" descr="相關圖片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9" t="10558" r="16301" b="11510"/>
          <a:stretch/>
        </p:blipFill>
        <p:spPr bwMode="auto">
          <a:xfrm>
            <a:off x="844953" y="378144"/>
            <a:ext cx="604238" cy="48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756458" y="2128058"/>
            <a:ext cx="1413164" cy="15129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032" t="39182" r="6770"/>
          <a:stretch/>
        </p:blipFill>
        <p:spPr>
          <a:xfrm>
            <a:off x="11330248" y="6176355"/>
            <a:ext cx="556954" cy="5945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4445248"/>
            <a:ext cx="12192000" cy="15129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48487"/>
              </p:ext>
            </p:extLst>
          </p:nvPr>
        </p:nvGraphicFramePr>
        <p:xfrm>
          <a:off x="1240020" y="1282390"/>
          <a:ext cx="4855981" cy="4093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6054"/>
                <a:gridCol w="523274"/>
                <a:gridCol w="627929"/>
                <a:gridCol w="627929"/>
                <a:gridCol w="475431"/>
                <a:gridCol w="702682"/>
                <a:gridCol w="702682"/>
              </a:tblGrid>
              <a:tr h="2167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樂譜辨識測試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行數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音符種類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音準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指法</a:t>
                      </a:r>
                      <a:endParaRPr lang="zh-TW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2473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四分音符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二分音符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全音符</a:t>
                      </a:r>
                      <a:endParaRPr lang="zh-TW" altLang="en-US" sz="105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1/1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12/12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2/2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0/0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14/14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14/14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3/3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36/36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6/6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0/0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42/42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41/42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4/4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38/38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9/11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1/1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47/50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48/50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3/4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44/44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5/6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2/2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 smtClean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38/52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52/52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4/4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43/44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6/6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2/2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 smtClean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50/52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51/52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4/4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44/44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8/8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1/1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53/53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52/53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4/4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41/42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6/7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2/2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45/51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50/51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4/4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43/44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6/8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1/1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50/53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52/53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3/3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31/32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4/4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2/2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37/38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38/38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3/3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32/34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4/5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1/1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 smtClean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35/40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40/40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4/4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36/36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7/8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2/3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45/47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47/47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66877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4/4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48/48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7/8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0/0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54/56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55/56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247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4/4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47/48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8/8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0/0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55/56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55/56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24738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準確率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(%)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97.83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98.84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89.66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93.33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 smtClean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94.49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99.01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581401"/>
              </p:ext>
            </p:extLst>
          </p:nvPr>
        </p:nvGraphicFramePr>
        <p:xfrm>
          <a:off x="6356193" y="1282390"/>
          <a:ext cx="4795025" cy="21466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691"/>
                <a:gridCol w="529762"/>
                <a:gridCol w="529762"/>
                <a:gridCol w="529762"/>
                <a:gridCol w="529762"/>
                <a:gridCol w="529762"/>
                <a:gridCol w="529762"/>
                <a:gridCol w="529762"/>
              </a:tblGrid>
              <a:tr h="21971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彈奏指法識別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9222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實驗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14/14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42/42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49/50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51/52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52/52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53/53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50/51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9222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實驗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14/14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42/42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50/50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50/52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51/52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52/53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50/51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9222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準確率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(%)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100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97.11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99.03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99.06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98.04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  <a:tr h="219714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彈奏指法識別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樣本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(%) </a:t>
                      </a:r>
                      <a:r>
                        <a:rPr lang="zh-TW" altLang="en-US" sz="1100" u="none" strike="noStrike" dirty="0" smtClean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     </a:t>
                      </a:r>
                      <a:r>
                        <a:rPr lang="zh-TW" altLang="en-US" sz="1100" u="none" strike="noStrike" baseline="0" dirty="0" smtClean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 </a:t>
                      </a:r>
                      <a:r>
                        <a:rPr lang="zh-TW" altLang="en-US" sz="1100" u="none" strike="noStrike" dirty="0" smtClean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    準確率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vert="eaVert" anchor="ctr"/>
                </a:tc>
              </a:tr>
              <a:tr h="29222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實驗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52/53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37/38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40/40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47/47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56/56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55/56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92221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實驗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53/53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38/38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40/40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46/47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55/56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56/56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24608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準確率</a:t>
                      </a:r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(%)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99.06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98.68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100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98.94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99.12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99.12</a:t>
                      </a:r>
                      <a:endParaRPr lang="en-US" altLang="zh-TW" sz="1100" b="0" i="0" u="none" strike="noStrike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100" u="none" strike="noStrike" dirty="0">
                          <a:effectLst/>
                          <a:latin typeface="微軟正黑體 Light" pitchFamily="34" charset="-120"/>
                          <a:ea typeface="微軟正黑體 Light" pitchFamily="34" charset="-120"/>
                        </a:rPr>
                        <a:t>99.36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5723" b="7848"/>
          <a:stretch/>
        </p:blipFill>
        <p:spPr>
          <a:xfrm>
            <a:off x="9467385" y="3784680"/>
            <a:ext cx="1650994" cy="1650994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1446625" y="6288979"/>
            <a:ext cx="4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7</a:t>
            </a:r>
            <a:endParaRPr lang="zh-TW" altLang="en-US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382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6458" y="2128058"/>
            <a:ext cx="1413164" cy="15129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254034" y="2549631"/>
            <a:ext cx="96665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 smtClean="0">
                <a:solidFill>
                  <a:schemeClr val="accent1">
                    <a:lumMod val="5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Thank you</a:t>
            </a:r>
            <a:endParaRPr lang="zh-TW" altLang="zh-TW" sz="6600" dirty="0">
              <a:solidFill>
                <a:schemeClr val="accent1">
                  <a:lumMod val="50000"/>
                </a:schemeClr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67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32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56458" y="2128058"/>
            <a:ext cx="1413164" cy="15129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0" y="4445247"/>
            <a:ext cx="12192000" cy="21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032" t="39182" r="6770"/>
          <a:stretch/>
        </p:blipFill>
        <p:spPr>
          <a:xfrm>
            <a:off x="11330248" y="6176355"/>
            <a:ext cx="556954" cy="594581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" t="-1" r="42595" b="11971"/>
          <a:stretch/>
        </p:blipFill>
        <p:spPr bwMode="auto">
          <a:xfrm>
            <a:off x="3075534" y="686515"/>
            <a:ext cx="6040931" cy="244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直線接點 11"/>
          <p:cNvCxnSpPr/>
          <p:nvPr/>
        </p:nvCxnSpPr>
        <p:spPr>
          <a:xfrm>
            <a:off x="5899496" y="2774747"/>
            <a:ext cx="0" cy="2520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5899497" y="3026747"/>
            <a:ext cx="69276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6592257" y="2774747"/>
            <a:ext cx="0" cy="2520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5701825" y="2774771"/>
            <a:ext cx="0" cy="46800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701826" y="3242771"/>
            <a:ext cx="1088101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V="1">
            <a:off x="6796043" y="2774771"/>
            <a:ext cx="0" cy="46800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6796043" y="2902311"/>
                <a:ext cx="26228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accent5"/>
                    </a:solidFill>
                    <a:latin typeface="微軟正黑體 Light" pitchFamily="34" charset="-120"/>
                    <a:ea typeface="微軟正黑體 Light" pitchFamily="34" charset="-120"/>
                    <a:cs typeface="Times New Roman" panose="02020603050405020304" pitchFamily="18" charset="0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TW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TW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TW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𝟐𝟓</m:t>
                    </m:r>
                    <m:r>
                      <a:rPr lang="en-US" altLang="zh-TW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TW" b="1" i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TW" b="1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TW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TW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TW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altLang="zh-TW" b="1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TW" altLang="en-US" dirty="0">
                    <a:solidFill>
                      <a:schemeClr val="accent5"/>
                    </a:solidFill>
                    <a:latin typeface="微軟正黑體 Light" pitchFamily="34" charset="-120"/>
                    <a:ea typeface="微軟正黑體 Light" pitchFamily="34" charset="-120"/>
                    <a:cs typeface="Times New Roman" panose="02020603050405020304" pitchFamily="18" charset="0"/>
                  </a:rPr>
                  <a:t>拍間 </a:t>
                </a: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043" y="2902311"/>
                <a:ext cx="262283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093"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5517951" y="3271643"/>
                <a:ext cx="1757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accent2"/>
                    </a:solidFill>
                    <a:latin typeface="微軟正黑體 Light" pitchFamily="34" charset="-120"/>
                    <a:ea typeface="微軟正黑體 Light" pitchFamily="34" charset="-120"/>
                    <a:cs typeface="Times New Roman" panose="02020603050405020304" pitchFamily="18" charset="0"/>
                  </a:rPr>
                  <a:t>在 </a:t>
                </a:r>
                <a14:m>
                  <m:oMath xmlns:m="http://schemas.openxmlformats.org/officeDocument/2006/math">
                    <m:r>
                      <a:rPr lang="en-US" altLang="zh-TW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TW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TW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TW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𝟐𝟓</m:t>
                    </m:r>
                  </m:oMath>
                </a14:m>
                <a:r>
                  <a:rPr lang="zh-TW" altLang="en-US" dirty="0" smtClean="0">
                    <a:solidFill>
                      <a:schemeClr val="accent2"/>
                    </a:solidFill>
                    <a:latin typeface="微軟正黑體 Light" pitchFamily="34" charset="-120"/>
                    <a:ea typeface="微軟正黑體 Light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zh-TW" altLang="en-US" dirty="0">
                    <a:solidFill>
                      <a:schemeClr val="accent2"/>
                    </a:solidFill>
                    <a:latin typeface="微軟正黑體 Light" pitchFamily="34" charset="-120"/>
                    <a:ea typeface="微軟正黑體 Light" pitchFamily="34" charset="-120"/>
                    <a:cs typeface="Times New Roman" panose="02020603050405020304" pitchFamily="18" charset="0"/>
                  </a:rPr>
                  <a:t>拍內 </a:t>
                </a: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951" y="3271643"/>
                <a:ext cx="175721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778" t="-833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3177407"/>
                  </p:ext>
                </p:extLst>
              </p:nvPr>
            </p:nvGraphicFramePr>
            <p:xfrm>
              <a:off x="2692696" y="4114033"/>
              <a:ext cx="710635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8479">
                      <a:extLst>
                        <a:ext uri="{9D8B030D-6E8A-4147-A177-3AD203B41FA5}">
                          <a16:colId xmlns:a16="http://schemas.microsoft.com/office/drawing/2014/main" xmlns="" val="3786948516"/>
                        </a:ext>
                      </a:extLst>
                    </a:gridCol>
                    <a:gridCol w="1811602">
                      <a:extLst>
                        <a:ext uri="{9D8B030D-6E8A-4147-A177-3AD203B41FA5}">
                          <a16:colId xmlns:a16="http://schemas.microsoft.com/office/drawing/2014/main" xmlns="" val="2130175638"/>
                        </a:ext>
                      </a:extLst>
                    </a:gridCol>
                    <a:gridCol w="783772">
                      <a:extLst>
                        <a:ext uri="{9D8B030D-6E8A-4147-A177-3AD203B41FA5}">
                          <a16:colId xmlns:a16="http://schemas.microsoft.com/office/drawing/2014/main" xmlns="" val="1999244420"/>
                        </a:ext>
                      </a:extLst>
                    </a:gridCol>
                    <a:gridCol w="2613312">
                      <a:extLst>
                        <a:ext uri="{9D8B030D-6E8A-4147-A177-3AD203B41FA5}">
                          <a16:colId xmlns:a16="http://schemas.microsoft.com/office/drawing/2014/main" xmlns="" val="4134002453"/>
                        </a:ext>
                      </a:extLst>
                    </a:gridCol>
                    <a:gridCol w="759194">
                      <a:extLst>
                        <a:ext uri="{9D8B030D-6E8A-4147-A177-3AD203B41FA5}">
                          <a16:colId xmlns:a16="http://schemas.microsoft.com/office/drawing/2014/main" xmlns="" val="8102148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評分機制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標準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得分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標準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得分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2748694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音準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正確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0099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b="1" dirty="0">
                            <a:solidFill>
                              <a:srgbClr val="0099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錯誤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C00000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TW" altLang="en-US" b="1" dirty="0">
                            <a:solidFill>
                              <a:srgbClr val="C00000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918758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指法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正確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0099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b="1" dirty="0">
                            <a:solidFill>
                              <a:srgbClr val="0099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錯誤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C00000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TW" altLang="en-US" b="1" dirty="0">
                            <a:solidFill>
                              <a:srgbClr val="C00000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拍子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在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𝟐𝟓</m:t>
                              </m:r>
                            </m:oMath>
                          </a14:m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 拍內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0099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b="1" dirty="0" smtClean="0">
                            <a:solidFill>
                              <a:srgbClr val="0099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在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𝟐𝟓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TW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~</m:t>
                              </m:r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 拍間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3366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TW" altLang="en-US" b="1" dirty="0" smtClean="0">
                            <a:solidFill>
                              <a:srgbClr val="3366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12294556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音長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不到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</m:oMath>
                          </a14:m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 拍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3366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TW" altLang="en-US" b="1" dirty="0">
                            <a:solidFill>
                              <a:srgbClr val="3366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𝟎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.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𝟓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TW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~</m:t>
                              </m:r>
                              <m:r>
                                <a:rPr lang="en-US" altLang="zh-TW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zh-TW" alt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拍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0099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b="1" dirty="0">
                            <a:solidFill>
                              <a:srgbClr val="0099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val="37780403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3177407"/>
                  </p:ext>
                </p:extLst>
              </p:nvPr>
            </p:nvGraphicFramePr>
            <p:xfrm>
              <a:off x="2692696" y="4114033"/>
              <a:ext cx="7106359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847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786948516"/>
                        </a:ext>
                      </a:extLst>
                    </a:gridCol>
                    <a:gridCol w="181160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130175638"/>
                        </a:ext>
                      </a:extLst>
                    </a:gridCol>
                    <a:gridCol w="78377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99244420"/>
                        </a:ext>
                      </a:extLst>
                    </a:gridCol>
                    <a:gridCol w="261331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34002453"/>
                        </a:ext>
                      </a:extLst>
                    </a:gridCol>
                    <a:gridCol w="759194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81021482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評分機制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標準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得分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標準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得分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7486948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音準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正確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0099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b="1" dirty="0">
                            <a:solidFill>
                              <a:srgbClr val="0099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錯誤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C00000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TW" altLang="en-US" b="1" dirty="0">
                            <a:solidFill>
                              <a:srgbClr val="C00000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9187580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指法</a:t>
                          </a:r>
                          <a:endParaRPr lang="zh-TW" altLang="en-US" dirty="0" smtClean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正確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0099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b="1" dirty="0">
                            <a:solidFill>
                              <a:srgbClr val="0099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錯誤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C00000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TW" altLang="en-US" b="1" dirty="0">
                            <a:solidFill>
                              <a:srgbClr val="C00000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拍子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1">
                          <a:blip r:embed="rId6"/>
                          <a:stretch>
                            <a:fillRect l="-63300" t="-306557" r="-229630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0099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b="1" dirty="0" smtClean="0">
                            <a:solidFill>
                              <a:srgbClr val="0099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1">
                          <a:blip r:embed="rId6"/>
                          <a:stretch>
                            <a:fillRect l="-142890" t="-306557" r="-29138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3366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TW" altLang="en-US" b="1" dirty="0" smtClean="0">
                            <a:solidFill>
                              <a:srgbClr val="3366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294556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 smtClean="0"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音長</a:t>
                          </a:r>
                          <a:endParaRPr lang="zh-TW" altLang="en-US" dirty="0"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1">
                          <a:blip r:embed="rId6"/>
                          <a:stretch>
                            <a:fillRect l="-63300" t="-406557" r="-229630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3366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0.5</a:t>
                          </a:r>
                          <a:endParaRPr lang="zh-TW" altLang="en-US" b="1" dirty="0">
                            <a:solidFill>
                              <a:srgbClr val="3366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 rotWithShape="1">
                          <a:blip r:embed="rId6"/>
                          <a:stretch>
                            <a:fillRect l="-142890" t="-406557" r="-29138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rgbClr val="009999"/>
                              </a:solidFill>
                              <a:latin typeface="微軟正黑體 Light" pitchFamily="34" charset="-120"/>
                              <a:ea typeface="微軟正黑體 Light" pitchFamily="34" charset="-12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TW" altLang="en-US" b="1" dirty="0">
                            <a:solidFill>
                              <a:srgbClr val="009999"/>
                            </a:solidFill>
                            <a:latin typeface="微軟正黑體 Light" pitchFamily="34" charset="-120"/>
                            <a:ea typeface="微軟正黑體 Light" pitchFamily="34" charset="-12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7780403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061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56458" y="2128058"/>
            <a:ext cx="1413164" cy="15129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 Light" pitchFamily="34" charset="-120"/>
              <a:ea typeface="微軟正黑體 Light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032" t="39182" r="6770"/>
          <a:stretch/>
        </p:blipFill>
        <p:spPr>
          <a:xfrm>
            <a:off x="11330248" y="6176355"/>
            <a:ext cx="556954" cy="594581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446625" y="6288979"/>
            <a:ext cx="4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1</a:t>
            </a:r>
            <a:endParaRPr lang="zh-TW" altLang="en-US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445248"/>
            <a:ext cx="12192000" cy="15129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964996" y="1249737"/>
            <a:ext cx="10481629" cy="4368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SzPct val="69000"/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 Light" pitchFamily="34" charset="-120"/>
                <a:ea typeface="微軟正黑體 Light" pitchFamily="34" charset="-120"/>
              </a:rPr>
              <a:t>近年來科技快速的進步，</a:t>
            </a:r>
            <a:r>
              <a:rPr lang="zh-TW" altLang="en-US" dirty="0">
                <a:latin typeface="微軟正黑體 Light" pitchFamily="34" charset="-120"/>
                <a:ea typeface="微軟正黑體 Light" pitchFamily="34" charset="-120"/>
              </a:rPr>
              <a:t>透過手機和平板電腦作為輔助</a:t>
            </a:r>
            <a:r>
              <a:rPr lang="zh-TW" altLang="en-US" dirty="0" smtClean="0">
                <a:latin typeface="微軟正黑體 Light" pitchFamily="34" charset="-120"/>
                <a:ea typeface="微軟正黑體 Light" pitchFamily="34" charset="-120"/>
              </a:rPr>
              <a:t>的</a:t>
            </a:r>
            <a:r>
              <a:rPr lang="zh-TW" altLang="en-US" dirty="0">
                <a:latin typeface="微軟正黑體 Light" pitchFamily="34" charset="-120"/>
                <a:ea typeface="微軟正黑體 Light" pitchFamily="34" charset="-120"/>
              </a:rPr>
              <a:t>工具</a:t>
            </a:r>
            <a:r>
              <a:rPr lang="zh-TW" altLang="en-US" dirty="0" smtClean="0">
                <a:latin typeface="微軟正黑體 Light" pitchFamily="34" charset="-120"/>
                <a:ea typeface="微軟正黑體 Light" pitchFamily="34" charset="-120"/>
              </a:rPr>
              <a:t>使得學習更佳便利及</a:t>
            </a:r>
            <a:r>
              <a:rPr lang="zh-TW" altLang="zh-TW" dirty="0" smtClean="0">
                <a:latin typeface="微軟正黑體 Light" pitchFamily="34" charset="-120"/>
                <a:ea typeface="微軟正黑體 Light" pitchFamily="34" charset="-120"/>
              </a:rPr>
              <a:t>多元</a:t>
            </a:r>
            <a:r>
              <a:rPr lang="zh-TW" altLang="en-US" dirty="0" smtClean="0">
                <a:latin typeface="微軟正黑體 Light" pitchFamily="34" charset="-120"/>
                <a:ea typeface="微軟正黑體 Light" pitchFamily="34" charset="-120"/>
              </a:rPr>
              <a:t>。</a:t>
            </a:r>
            <a:endParaRPr lang="en-US" altLang="zh-TW" dirty="0" smtClean="0">
              <a:latin typeface="微軟正黑體 Light" pitchFamily="34" charset="-120"/>
              <a:ea typeface="微軟正黑體 Light" pitchFamily="34" charset="-120"/>
            </a:endParaRPr>
          </a:p>
          <a:p>
            <a:pPr marL="342900" indent="-342900" algn="just">
              <a:buSzPct val="69000"/>
              <a:buFont typeface="Wingdings" panose="05000000000000000000" pitchFamily="2" charset="2"/>
              <a:buChar char="n"/>
            </a:pPr>
            <a:r>
              <a:rPr lang="zh-TW" altLang="en-US" dirty="0" smtClean="0">
                <a:latin typeface="微軟正黑體 Light" pitchFamily="34" charset="-120"/>
                <a:ea typeface="微軟正黑體 Light" pitchFamily="34" charset="-120"/>
              </a:rPr>
              <a:t>顯示與輔助翻閱電子樂譜、瀏覽樂曲旋律和彈奏影片。</a:t>
            </a:r>
            <a:endParaRPr lang="en-US" altLang="zh-TW" dirty="0" smtClean="0"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12" name="TextBox 44">
            <a:extLst>
              <a:ext uri="{FF2B5EF4-FFF2-40B4-BE49-F238E27FC236}">
                <a16:creationId xmlns:a16="http://schemas.microsoft.com/office/drawing/2014/main" xmlns="" id="{23B674AD-631A-421A-A833-B9E48FF35154}"/>
              </a:ext>
            </a:extLst>
          </p:cNvPr>
          <p:cNvSpPr txBox="1"/>
          <p:nvPr/>
        </p:nvSpPr>
        <p:spPr>
          <a:xfrm>
            <a:off x="1423498" y="497013"/>
            <a:ext cx="10339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3200" b="1" dirty="0" smtClean="0">
                <a:solidFill>
                  <a:srgbClr val="688988"/>
                </a:solidFill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動機</a:t>
            </a:r>
            <a:endParaRPr lang="en-US" altLang="ko-KR" sz="3200" b="1" dirty="0">
              <a:solidFill>
                <a:srgbClr val="688988"/>
              </a:solidFill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2219862" y="4227540"/>
            <a:ext cx="7608163" cy="1390861"/>
            <a:chOff x="2188975" y="4205718"/>
            <a:chExt cx="7608163" cy="1390861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4"/>
            <a:srcRect t="1896" b="36146"/>
            <a:stretch/>
          </p:blipFill>
          <p:spPr>
            <a:xfrm>
              <a:off x="7552299" y="4205718"/>
              <a:ext cx="2244839" cy="1390861"/>
            </a:xfrm>
            <a:prstGeom prst="rect">
              <a:avLst/>
            </a:prstGeom>
          </p:spPr>
        </p:pic>
        <p:grpSp>
          <p:nvGrpSpPr>
            <p:cNvPr id="17" name="群組 16"/>
            <p:cNvGrpSpPr/>
            <p:nvPr/>
          </p:nvGrpSpPr>
          <p:grpSpPr>
            <a:xfrm>
              <a:off x="2188975" y="4241344"/>
              <a:ext cx="5327187" cy="1292662"/>
              <a:chOff x="3913484" y="2974754"/>
              <a:chExt cx="5113752" cy="1292662"/>
            </a:xfrm>
          </p:grpSpPr>
          <p:sp>
            <p:nvSpPr>
              <p:cNvPr id="18" name="文字方塊 17"/>
              <p:cNvSpPr txBox="1"/>
              <p:nvPr/>
            </p:nvSpPr>
            <p:spPr>
              <a:xfrm>
                <a:off x="3913484" y="2974754"/>
                <a:ext cx="2597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solidFill>
                      <a:srgbClr val="688988"/>
                    </a:solidFill>
                    <a:latin typeface="微軟正黑體 Light" pitchFamily="34" charset="-120"/>
                    <a:ea typeface="微軟正黑體 Light" pitchFamily="34" charset="-120"/>
                  </a:rPr>
                  <a:t>智慧</a:t>
                </a:r>
                <a:r>
                  <a:rPr lang="zh-TW" altLang="en-US" b="1" dirty="0" smtClean="0">
                    <a:solidFill>
                      <a:srgbClr val="688988"/>
                    </a:solidFill>
                    <a:latin typeface="微軟正黑體 Light" pitchFamily="34" charset="-120"/>
                    <a:ea typeface="微軟正黑體 Light" pitchFamily="34" charset="-120"/>
                  </a:rPr>
                  <a:t>琴譜學習系統 </a:t>
                </a:r>
                <a:r>
                  <a:rPr lang="en-US" altLang="zh-TW" b="1" dirty="0" smtClean="0">
                    <a:solidFill>
                      <a:srgbClr val="688988"/>
                    </a:solidFill>
                    <a:latin typeface="微軟正黑體 Light" pitchFamily="34" charset="-120"/>
                    <a:ea typeface="微軟正黑體 Light" pitchFamily="34" charset="-120"/>
                  </a:rPr>
                  <a:t>:</a:t>
                </a:r>
                <a:endParaRPr lang="zh-TW" altLang="en-US" b="1" dirty="0">
                  <a:solidFill>
                    <a:srgbClr val="688988"/>
                  </a:solidFill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  <p:sp>
            <p:nvSpPr>
              <p:cNvPr id="19" name="文字方塊 18"/>
              <p:cNvSpPr txBox="1"/>
              <p:nvPr/>
            </p:nvSpPr>
            <p:spPr>
              <a:xfrm>
                <a:off x="3913484" y="3344086"/>
                <a:ext cx="51137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688988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琴譜資訊</a:t>
                </a:r>
                <a:r>
                  <a:rPr lang="en-US" altLang="zh-TW" dirty="0" smtClean="0">
                    <a:latin typeface="微軟正黑體 Light" pitchFamily="34" charset="-120"/>
                    <a:ea typeface="微軟正黑體 Light" pitchFamily="34" charset="-120"/>
                  </a:rPr>
                  <a:t>:</a:t>
                </a: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受限於</a:t>
                </a:r>
                <a:r>
                  <a:rPr lang="en-US" altLang="zh-TW" dirty="0" smtClean="0">
                    <a:latin typeface="微軟正黑體 Light" pitchFamily="34" charset="-120"/>
                    <a:ea typeface="微軟正黑體 Light" pitchFamily="34" charset="-120"/>
                  </a:rPr>
                  <a:t>APP</a:t>
                </a: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的提供或需額外收費</a:t>
                </a:r>
                <a:endParaRPr lang="en-US" altLang="zh-TW" dirty="0" smtClean="0">
                  <a:latin typeface="微軟正黑體 Light" pitchFamily="34" charset="-120"/>
                  <a:ea typeface="微軟正黑體 Light" pitchFamily="34" charset="-120"/>
                </a:endParaRPr>
              </a:p>
              <a:p>
                <a:pPr marL="285750" indent="-285750">
                  <a:buClr>
                    <a:srgbClr val="688988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指法學習</a:t>
                </a:r>
                <a:r>
                  <a:rPr lang="en-US" altLang="zh-TW" dirty="0" smtClean="0">
                    <a:latin typeface="微軟正黑體 Light" pitchFamily="34" charset="-120"/>
                    <a:ea typeface="微軟正黑體 Light" pitchFamily="34" charset="-120"/>
                  </a:rPr>
                  <a:t>:</a:t>
                </a: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無法判別是否正確依照其彈奏</a:t>
                </a:r>
                <a:endParaRPr lang="en-US" altLang="zh-TW" dirty="0" smtClean="0">
                  <a:latin typeface="微軟正黑體 Light" pitchFamily="34" charset="-120"/>
                  <a:ea typeface="微軟正黑體 Light" pitchFamily="34" charset="-120"/>
                </a:endParaRPr>
              </a:p>
              <a:p>
                <a:pPr marL="285750" indent="-285750">
                  <a:buClr>
                    <a:srgbClr val="688988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latin typeface="微軟正黑體 Light" pitchFamily="34" charset="-120"/>
                    <a:ea typeface="微軟正黑體 Light" pitchFamily="34" charset="-120"/>
                  </a:rPr>
                  <a:t>僅有學習記錄並無資料彙整平台</a:t>
                </a:r>
              </a:p>
            </p:txBody>
          </p:sp>
        </p:grpSp>
      </p:grp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4973" t="7632" r="14821" b="10526"/>
          <a:stretch/>
        </p:blipFill>
        <p:spPr>
          <a:xfrm>
            <a:off x="927888" y="523865"/>
            <a:ext cx="495749" cy="577917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2169622" y="2291368"/>
            <a:ext cx="7658403" cy="1569661"/>
            <a:chOff x="2169622" y="2410661"/>
            <a:chExt cx="7658403" cy="1569661"/>
          </a:xfrm>
        </p:grpSpPr>
        <p:grpSp>
          <p:nvGrpSpPr>
            <p:cNvPr id="13" name="群組 12"/>
            <p:cNvGrpSpPr/>
            <p:nvPr/>
          </p:nvGrpSpPr>
          <p:grpSpPr>
            <a:xfrm>
              <a:off x="4548123" y="2410661"/>
              <a:ext cx="5279902" cy="1569661"/>
              <a:chOff x="3913484" y="2844130"/>
              <a:chExt cx="5344548" cy="1569661"/>
            </a:xfrm>
          </p:grpSpPr>
          <p:sp>
            <p:nvSpPr>
              <p:cNvPr id="14" name="文字方塊 13"/>
              <p:cNvSpPr txBox="1"/>
              <p:nvPr/>
            </p:nvSpPr>
            <p:spPr>
              <a:xfrm>
                <a:off x="3913484" y="2844130"/>
                <a:ext cx="22049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TW" altLang="en-US" b="1" dirty="0" smtClean="0">
                    <a:solidFill>
                      <a:srgbClr val="688988"/>
                    </a:solidFill>
                    <a:latin typeface="微軟正黑體 Light" pitchFamily="34" charset="-120"/>
                    <a:ea typeface="微軟正黑體 Light" pitchFamily="34" charset="-120"/>
                  </a:rPr>
                  <a:t>虛擬鋼琴學習系統 </a:t>
                </a:r>
                <a:r>
                  <a:rPr lang="en-US" altLang="zh-TW" dirty="0" smtClean="0">
                    <a:solidFill>
                      <a:srgbClr val="688988"/>
                    </a:solidFill>
                    <a:latin typeface="微軟正黑體 Light" pitchFamily="34" charset="-120"/>
                    <a:ea typeface="微軟正黑體 Light" pitchFamily="34" charset="-120"/>
                  </a:rPr>
                  <a:t>:</a:t>
                </a:r>
                <a:endParaRPr lang="zh-TW" altLang="en-US" dirty="0">
                  <a:solidFill>
                    <a:srgbClr val="688988"/>
                  </a:solidFill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3913484" y="3213462"/>
                <a:ext cx="53445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Clr>
                    <a:srgbClr val="688988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虛擬琴鍵</a:t>
                </a:r>
                <a:r>
                  <a:rPr lang="en-US" altLang="zh-TW" dirty="0" smtClean="0">
                    <a:latin typeface="微軟正黑體 Light" pitchFamily="34" charset="-120"/>
                    <a:ea typeface="微軟正黑體 Light" pitchFamily="34" charset="-120"/>
                  </a:rPr>
                  <a:t>:</a:t>
                </a: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平板手機裝置</a:t>
                </a:r>
                <a:r>
                  <a:rPr lang="zh-TW" altLang="en-US" dirty="0">
                    <a:latin typeface="微軟正黑體 Light" pitchFamily="34" charset="-120"/>
                    <a:ea typeface="微軟正黑體 Light" pitchFamily="34" charset="-120"/>
                  </a:rPr>
                  <a:t>、</a:t>
                </a: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投影方式</a:t>
                </a:r>
                <a:endParaRPr lang="en-US" altLang="zh-TW" dirty="0" smtClean="0">
                  <a:latin typeface="微軟正黑體 Light" pitchFamily="34" charset="-120"/>
                  <a:ea typeface="微軟正黑體 Light" pitchFamily="34" charset="-120"/>
                </a:endParaRPr>
              </a:p>
              <a:p>
                <a:pPr marL="285750" indent="-285750" algn="just">
                  <a:buClr>
                    <a:srgbClr val="688988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latin typeface="微軟正黑體 Light" pitchFamily="34" charset="-120"/>
                    <a:ea typeface="微軟正黑體 Light" pitchFamily="34" charset="-120"/>
                  </a:rPr>
                  <a:t>琴譜資訊</a:t>
                </a:r>
                <a:r>
                  <a:rPr lang="en-US" altLang="zh-TW" dirty="0">
                    <a:latin typeface="微軟正黑體 Light" pitchFamily="34" charset="-120"/>
                    <a:ea typeface="微軟正黑體 Light" pitchFamily="34" charset="-120"/>
                  </a:rPr>
                  <a:t>:</a:t>
                </a:r>
                <a:r>
                  <a:rPr lang="zh-TW" altLang="en-US" dirty="0">
                    <a:latin typeface="微軟正黑體 Light" pitchFamily="34" charset="-120"/>
                    <a:ea typeface="微軟正黑體 Light" pitchFamily="34" charset="-120"/>
                  </a:rPr>
                  <a:t>受限於</a:t>
                </a:r>
                <a:r>
                  <a:rPr lang="en-US" altLang="zh-TW" dirty="0">
                    <a:latin typeface="微軟正黑體 Light" pitchFamily="34" charset="-120"/>
                    <a:ea typeface="微軟正黑體 Light" pitchFamily="34" charset="-120"/>
                  </a:rPr>
                  <a:t>APP</a:t>
                </a:r>
                <a:r>
                  <a:rPr lang="zh-TW" altLang="en-US" dirty="0">
                    <a:latin typeface="微軟正黑體 Light" pitchFamily="34" charset="-120"/>
                    <a:ea typeface="微軟正黑體 Light" pitchFamily="34" charset="-120"/>
                  </a:rPr>
                  <a:t>的提供或需額外</a:t>
                </a: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收費</a:t>
                </a:r>
                <a:endParaRPr lang="en-US" altLang="zh-TW" dirty="0" smtClean="0">
                  <a:latin typeface="微軟正黑體 Light" pitchFamily="34" charset="-120"/>
                  <a:ea typeface="微軟正黑體 Light" pitchFamily="34" charset="-120"/>
                </a:endParaRPr>
              </a:p>
              <a:p>
                <a:pPr marL="285750" indent="-285750" algn="just">
                  <a:buClr>
                    <a:srgbClr val="688988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dirty="0">
                    <a:latin typeface="微軟正黑體 Light" pitchFamily="34" charset="-120"/>
                    <a:ea typeface="微軟正黑體 Light" pitchFamily="34" charset="-120"/>
                  </a:rPr>
                  <a:t>指法學習</a:t>
                </a:r>
                <a:r>
                  <a:rPr lang="en-US" altLang="zh-TW" dirty="0" smtClean="0">
                    <a:latin typeface="微軟正黑體 Light" pitchFamily="34" charset="-120"/>
                    <a:ea typeface="微軟正黑體 Light" pitchFamily="34" charset="-120"/>
                  </a:rPr>
                  <a:t>:</a:t>
                </a: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無提供幫助</a:t>
                </a:r>
                <a:endParaRPr lang="en-US" altLang="zh-TW" dirty="0" smtClean="0">
                  <a:latin typeface="微軟正黑體 Light" pitchFamily="34" charset="-120"/>
                  <a:ea typeface="微軟正黑體 Light" pitchFamily="34" charset="-120"/>
                </a:endParaRPr>
              </a:p>
              <a:p>
                <a:pPr marL="285750" indent="-285750" algn="just">
                  <a:buClr>
                    <a:srgbClr val="688988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僅</a:t>
                </a:r>
                <a:r>
                  <a:rPr lang="zh-TW" altLang="en-US" dirty="0">
                    <a:latin typeface="微軟正黑體 Light" pitchFamily="34" charset="-120"/>
                    <a:ea typeface="微軟正黑體 Light" pitchFamily="34" charset="-120"/>
                  </a:rPr>
                  <a:t>有</a:t>
                </a:r>
                <a:r>
                  <a:rPr lang="zh-TW" altLang="en-US" dirty="0" smtClean="0">
                    <a:latin typeface="微軟正黑體 Light" pitchFamily="34" charset="-120"/>
                    <a:ea typeface="微軟正黑體 Light" pitchFamily="34" charset="-120"/>
                  </a:rPr>
                  <a:t>學習記錄並無資料彙整平台</a:t>
                </a:r>
              </a:p>
            </p:txBody>
          </p:sp>
        </p:grpSp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9622" y="2553319"/>
              <a:ext cx="2069479" cy="1379653"/>
            </a:xfrm>
            <a:prstGeom prst="roundRect">
              <a:avLst/>
            </a:prstGeom>
          </p:spPr>
        </p:pic>
      </p:grpSp>
      <p:grpSp>
        <p:nvGrpSpPr>
          <p:cNvPr id="6" name="群組 5"/>
          <p:cNvGrpSpPr/>
          <p:nvPr/>
        </p:nvGrpSpPr>
        <p:grpSpPr>
          <a:xfrm>
            <a:off x="9903969" y="4412182"/>
            <a:ext cx="1537400" cy="1021575"/>
            <a:chOff x="9896398" y="4228841"/>
            <a:chExt cx="1537400" cy="1021575"/>
          </a:xfrm>
        </p:grpSpPr>
        <p:sp>
          <p:nvSpPr>
            <p:cNvPr id="2" name="文字方塊 1"/>
            <p:cNvSpPr txBox="1"/>
            <p:nvPr/>
          </p:nvSpPr>
          <p:spPr>
            <a:xfrm>
              <a:off x="9896398" y="4942639"/>
              <a:ext cx="153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微軟正黑體 Light" pitchFamily="34" charset="-120"/>
                  <a:ea typeface="微軟正黑體 Light" pitchFamily="34" charset="-120"/>
                  <a:cs typeface="Times New Roman" panose="02020603050405020304" pitchFamily="18" charset="0"/>
                </a:rPr>
                <a:t>Simply Piano</a:t>
              </a:r>
              <a:endPara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79583" y="4228841"/>
              <a:ext cx="771030" cy="750509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2174093" y="3832769"/>
            <a:ext cx="2292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Lenovo phone </a:t>
            </a:r>
            <a:r>
              <a:rPr lang="en-US" altLang="zh-TW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Smart Cast</a:t>
            </a:r>
            <a:endParaRPr lang="zh-TW" altLang="en-US" sz="14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694340" y="2704248"/>
            <a:ext cx="1537400" cy="999696"/>
            <a:chOff x="654797" y="2754027"/>
            <a:chExt cx="1537400" cy="999696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55541" y="2754027"/>
              <a:ext cx="735913" cy="739649"/>
            </a:xfrm>
            <a:prstGeom prst="rect">
              <a:avLst/>
            </a:prstGeom>
          </p:spPr>
        </p:pic>
        <p:sp>
          <p:nvSpPr>
            <p:cNvPr id="27" name="文字方塊 26"/>
            <p:cNvSpPr txBox="1"/>
            <p:nvPr/>
          </p:nvSpPr>
          <p:spPr>
            <a:xfrm>
              <a:off x="654797" y="3445946"/>
              <a:ext cx="1537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latin typeface="微軟正黑體 Light" pitchFamily="34" charset="-120"/>
                  <a:ea typeface="微軟正黑體 Light" pitchFamily="34" charset="-120"/>
                  <a:cs typeface="Times New Roman" panose="02020603050405020304" pitchFamily="18" charset="0"/>
                </a:rPr>
                <a:t>Perfect </a:t>
              </a:r>
              <a:r>
                <a:rPr lang="en-US" altLang="zh-TW" sz="1400" dirty="0">
                  <a:latin typeface="微軟正黑體 Light" pitchFamily="34" charset="-120"/>
                  <a:ea typeface="微軟正黑體 Light" pitchFamily="34" charset="-120"/>
                  <a:cs typeface="Times New Roman" panose="02020603050405020304" pitchFamily="18" charset="0"/>
                </a:rPr>
                <a:t>Piano</a:t>
              </a:r>
              <a:endPara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68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4">
            <a:extLst>
              <a:ext uri="{FF2B5EF4-FFF2-40B4-BE49-F238E27FC236}">
                <a16:creationId xmlns:a16="http://schemas.microsoft.com/office/drawing/2014/main" xmlns="" id="{23B674AD-631A-421A-A833-B9E48FF35154}"/>
              </a:ext>
            </a:extLst>
          </p:cNvPr>
          <p:cNvSpPr txBox="1"/>
          <p:nvPr/>
        </p:nvSpPr>
        <p:spPr>
          <a:xfrm>
            <a:off x="1597966" y="387583"/>
            <a:ext cx="41554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3200" b="1" dirty="0" smtClean="0">
                <a:solidFill>
                  <a:srgbClr val="688988"/>
                </a:solidFill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智慧鋼琴系統比較</a:t>
            </a:r>
            <a:endParaRPr lang="en-US" altLang="ko-KR" sz="3200" b="1" dirty="0">
              <a:solidFill>
                <a:srgbClr val="688988"/>
              </a:solidFill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616" t="17936" r="22894" b="16421"/>
          <a:stretch/>
        </p:blipFill>
        <p:spPr>
          <a:xfrm>
            <a:off x="1118379" y="474883"/>
            <a:ext cx="479587" cy="41017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6458" y="2128058"/>
            <a:ext cx="1413164" cy="151291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0" y="4445248"/>
            <a:ext cx="12192000" cy="21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8032" t="39182" r="6770"/>
          <a:stretch/>
        </p:blipFill>
        <p:spPr>
          <a:xfrm>
            <a:off x="11330248" y="6176355"/>
            <a:ext cx="556954" cy="594581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13921"/>
              </p:ext>
            </p:extLst>
          </p:nvPr>
        </p:nvGraphicFramePr>
        <p:xfrm>
          <a:off x="1516029" y="1223684"/>
          <a:ext cx="9159942" cy="5030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3314">
                  <a:extLst>
                    <a:ext uri="{9D8B030D-6E8A-4147-A177-3AD203B41FA5}">
                      <a16:colId xmlns:a16="http://schemas.microsoft.com/office/drawing/2014/main" xmlns="" val="803264481"/>
                    </a:ext>
                  </a:extLst>
                </a:gridCol>
                <a:gridCol w="3053314">
                  <a:extLst>
                    <a:ext uri="{9D8B030D-6E8A-4147-A177-3AD203B41FA5}">
                      <a16:colId xmlns:a16="http://schemas.microsoft.com/office/drawing/2014/main" xmlns="" val="2403399512"/>
                    </a:ext>
                  </a:extLst>
                </a:gridCol>
                <a:gridCol w="3053314">
                  <a:extLst>
                    <a:ext uri="{9D8B030D-6E8A-4147-A177-3AD203B41FA5}">
                      <a16:colId xmlns:a16="http://schemas.microsoft.com/office/drawing/2014/main" xmlns="" val="1486794817"/>
                    </a:ext>
                  </a:extLst>
                </a:gridCol>
              </a:tblGrid>
              <a:tr h="72411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功能比較</a:t>
                      </a:r>
                      <a:endParaRPr lang="zh-TW" altLang="en-US" dirty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一般常見學習鋼琴</a:t>
                      </a:r>
                      <a:endParaRPr lang="en-US" altLang="zh-TW" dirty="0" smtClean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相關</a:t>
                      </a:r>
                      <a:r>
                        <a:rPr lang="en-US" altLang="zh-TW" dirty="0" smtClean="0">
                          <a:latin typeface="微軟正黑體 Light" pitchFamily="34" charset="-120"/>
                          <a:ea typeface="微軟正黑體 Light" pitchFamily="34" charset="-120"/>
                          <a:cs typeface="Times New Roman" panose="02020603050405020304" pitchFamily="18" charset="0"/>
                        </a:rPr>
                        <a:t>APP</a:t>
                      </a:r>
                      <a:endParaRPr lang="zh-TW" altLang="en-US" dirty="0">
                        <a:latin typeface="微軟正黑體 Light" pitchFamily="34" charset="-120"/>
                        <a:ea typeface="微軟正黑體 Light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 Light" pitchFamily="34" charset="-120"/>
                          <a:ea typeface="微軟正黑體 Light" pitchFamily="34" charset="-120"/>
                          <a:cs typeface="Times New Roman" panose="02020603050405020304" pitchFamily="18" charset="0"/>
                        </a:rPr>
                        <a:t>I-Piano</a:t>
                      </a:r>
                      <a:endParaRPr lang="zh-TW" altLang="en-US" dirty="0">
                        <a:latin typeface="微軟正黑體 Light" pitchFamily="34" charset="-120"/>
                        <a:ea typeface="微軟正黑體 Light" pitchFamily="34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44874827"/>
                  </a:ext>
                </a:extLst>
              </a:tr>
              <a:tr h="869421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鋼琴</a:t>
                      </a:r>
                      <a:endParaRPr lang="zh-TW" altLang="en-US" dirty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平板手機顯示</a:t>
                      </a:r>
                      <a:r>
                        <a:rPr lang="en-US" altLang="zh-TW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/</a:t>
                      </a:r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投影虛擬琴鍵</a:t>
                      </a:r>
                      <a:r>
                        <a:rPr lang="en-US" altLang="zh-TW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/</a:t>
                      </a:r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結合真實琴體</a:t>
                      </a:r>
                      <a:endParaRPr lang="zh-TW" altLang="en-US" dirty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結合真實琴體</a:t>
                      </a:r>
                      <a:endParaRPr lang="zh-TW" altLang="en-US" dirty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952566685"/>
                  </a:ext>
                </a:extLst>
              </a:tr>
              <a:tr h="72411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樂譜獲取方式</a:t>
                      </a:r>
                      <a:endParaRPr lang="zh-TW" altLang="en-US" dirty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提供特定曲目或</a:t>
                      </a:r>
                      <a:endParaRPr lang="en-US" altLang="zh-TW" dirty="0" smtClean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自行建立電子檔資訊</a:t>
                      </a:r>
                      <a:endParaRPr lang="zh-TW" altLang="en-US" dirty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拍攝</a:t>
                      </a:r>
                      <a:r>
                        <a:rPr lang="zh-TW" altLang="en-US" b="1" dirty="0" smtClean="0">
                          <a:solidFill>
                            <a:schemeClr val="accent2"/>
                          </a:solidFill>
                          <a:latin typeface="微軟正黑體 Light" pitchFamily="34" charset="-120"/>
                          <a:ea typeface="微軟正黑體 Light" pitchFamily="34" charset="-120"/>
                        </a:rPr>
                        <a:t>紙本樂譜</a:t>
                      </a:r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、</a:t>
                      </a:r>
                      <a:endParaRPr lang="en-US" altLang="zh-TW" dirty="0" smtClean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自動辨識</a:t>
                      </a:r>
                      <a:r>
                        <a:rPr lang="zh-TW" altLang="en-US" b="1" dirty="0" smtClean="0">
                          <a:solidFill>
                            <a:schemeClr val="accent2"/>
                          </a:solidFill>
                          <a:latin typeface="微軟正黑體 Light" pitchFamily="34" charset="-120"/>
                          <a:ea typeface="微軟正黑體 Light" pitchFamily="34" charset="-120"/>
                        </a:rPr>
                        <a:t>音符及指法</a:t>
                      </a:r>
                      <a:endParaRPr lang="zh-TW" altLang="en-US" b="1" dirty="0">
                        <a:solidFill>
                          <a:schemeClr val="accent2"/>
                        </a:solidFill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19970878"/>
                  </a:ext>
                </a:extLst>
              </a:tr>
              <a:tr h="899227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音訊、彈奏指法辨識</a:t>
                      </a:r>
                      <a:endParaRPr lang="zh-TW" altLang="en-US" dirty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僅有音訊辨識</a:t>
                      </a:r>
                      <a:endParaRPr lang="en-US" altLang="zh-TW" dirty="0" smtClean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音訊、</a:t>
                      </a:r>
                      <a:r>
                        <a:rPr lang="zh-TW" altLang="en-US" b="1" dirty="0" smtClean="0">
                          <a:solidFill>
                            <a:schemeClr val="accent2"/>
                          </a:solidFill>
                          <a:latin typeface="微軟正黑體 Light" pitchFamily="34" charset="-120"/>
                          <a:ea typeface="微軟正黑體 Light" pitchFamily="34" charset="-120"/>
                        </a:rPr>
                        <a:t>彈奏指法</a:t>
                      </a:r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均有</a:t>
                      </a:r>
                      <a:endParaRPr lang="en-US" altLang="zh-TW" dirty="0" smtClean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  <a:p>
                      <a:pPr algn="ctr"/>
                      <a:r>
                        <a:rPr lang="en-US" altLang="zh-TW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(</a:t>
                      </a:r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透過</a:t>
                      </a:r>
                      <a:r>
                        <a:rPr lang="en-US" altLang="zh-TW" b="1" dirty="0" smtClean="0">
                          <a:solidFill>
                            <a:schemeClr val="accent2"/>
                          </a:solidFill>
                          <a:latin typeface="微軟正黑體 Light" pitchFamily="34" charset="-120"/>
                          <a:ea typeface="微軟正黑體 Light" pitchFamily="34" charset="-120"/>
                          <a:cs typeface="Times New Roman" panose="02020603050405020304" pitchFamily="18" charset="0"/>
                        </a:rPr>
                        <a:t>Webcam</a:t>
                      </a:r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抓取手指資訊</a:t>
                      </a:r>
                      <a:r>
                        <a:rPr lang="en-US" altLang="zh-TW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250295790"/>
                  </a:ext>
                </a:extLst>
              </a:tr>
              <a:tr h="89922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>
                          <a:solidFill>
                            <a:schemeClr val="accent2"/>
                          </a:solidFill>
                          <a:latin typeface="微軟正黑體 Light" pitchFamily="34" charset="-120"/>
                          <a:ea typeface="微軟正黑體 Light" pitchFamily="34" charset="-120"/>
                        </a:rPr>
                        <a:t>雲端資料彙整平台</a:t>
                      </a:r>
                      <a:endParaRPr lang="en-US" altLang="zh-TW" b="1" dirty="0" smtClean="0">
                        <a:solidFill>
                          <a:schemeClr val="accent2"/>
                        </a:solidFill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</a:rPr>
                        <a:t>有</a:t>
                      </a:r>
                      <a:endParaRPr lang="zh-TW" altLang="en-US" dirty="0"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163595598"/>
                  </a:ext>
                </a:extLst>
              </a:tr>
              <a:tr h="41952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 Light" pitchFamily="34" charset="-120"/>
                          <a:ea typeface="微軟正黑體 Light" pitchFamily="34" charset="-120"/>
                        </a:rPr>
                        <a:t>價格成本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 Light" pitchFamily="34" charset="-120"/>
                          <a:ea typeface="微軟正黑體 Light" pitchFamily="34" charset="-120"/>
                        </a:rPr>
                        <a:t>依曲目計價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 Light" pitchFamily="34" charset="-120"/>
                          <a:ea typeface="微軟正黑體 Light" pitchFamily="34" charset="-120"/>
                        </a:rPr>
                        <a:t>/</a:t>
                      </a:r>
                    </a:p>
                    <a:p>
                      <a:pPr algn="ctr"/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 Light" pitchFamily="34" charset="-120"/>
                          <a:ea typeface="微軟正黑體 Light" pitchFamily="34" charset="-120"/>
                        </a:rPr>
                        <a:t>智慧鋼琴價格</a:t>
                      </a:r>
                      <a:endParaRPr lang="en-US" altLang="zh-TW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  <a:p>
                      <a:pPr algn="ctr"/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 Light" pitchFamily="34" charset="-120"/>
                          <a:ea typeface="微軟正黑體 Light" pitchFamily="34" charset="-120"/>
                        </a:rPr>
                        <a:t>(</a:t>
                      </a:r>
                      <a:r>
                        <a:rPr lang="zh-TW" altLang="en-US" dirty="0" smtClean="0">
                          <a:solidFill>
                            <a:schemeClr val="tx1"/>
                          </a:solidFill>
                          <a:latin typeface="微軟正黑體 Light" pitchFamily="34" charset="-120"/>
                          <a:ea typeface="微軟正黑體 Light" pitchFamily="34" charset="-120"/>
                        </a:rPr>
                        <a:t>約台幣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  <a:latin typeface="微軟正黑體 Light" pitchFamily="34" charset="-120"/>
                          <a:ea typeface="微軟正黑體 Light" pitchFamily="34" charset="-120"/>
                        </a:rPr>
                        <a:t>4,000-1,5000)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latin typeface="微軟正黑體 Light" pitchFamily="34" charset="-120"/>
                          <a:ea typeface="微軟正黑體 Light" pitchFamily="34" charset="-120"/>
                          <a:cs typeface="Times New Roman" panose="02020603050405020304" pitchFamily="18" charset="0"/>
                        </a:rPr>
                        <a:t>Webcam</a:t>
                      </a:r>
                      <a:r>
                        <a:rPr lang="zh-TW" altLang="en-US" dirty="0" smtClean="0">
                          <a:latin typeface="微軟正黑體 Light" pitchFamily="34" charset="-120"/>
                          <a:ea typeface="微軟正黑體 Light" pitchFamily="34" charset="-120"/>
                          <a:cs typeface="Times New Roman" panose="02020603050405020304" pitchFamily="18" charset="0"/>
                        </a:rPr>
                        <a:t>及平板手機裝置</a:t>
                      </a:r>
                      <a:endParaRPr lang="zh-TW" altLang="en-US" dirty="0">
                        <a:solidFill>
                          <a:srgbClr val="C00000"/>
                        </a:solidFill>
                        <a:latin typeface="微軟正黑體 Light" pitchFamily="34" charset="-120"/>
                        <a:ea typeface="微軟正黑體 Light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4934171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11446625" y="6288979"/>
            <a:ext cx="4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2</a:t>
            </a:r>
            <a:endParaRPr lang="zh-TW" altLang="en-US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80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44">
            <a:extLst>
              <a:ext uri="{FF2B5EF4-FFF2-40B4-BE49-F238E27FC236}">
                <a16:creationId xmlns:a16="http://schemas.microsoft.com/office/drawing/2014/main" xmlns="" id="{23B674AD-631A-421A-A833-B9E48FF35154}"/>
              </a:ext>
            </a:extLst>
          </p:cNvPr>
          <p:cNvSpPr txBox="1"/>
          <p:nvPr/>
        </p:nvSpPr>
        <p:spPr>
          <a:xfrm>
            <a:off x="1483974" y="380448"/>
            <a:ext cx="256019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3200" b="1" dirty="0" smtClean="0">
                <a:solidFill>
                  <a:srgbClr val="688988"/>
                </a:solidFill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系統架構圖</a:t>
            </a:r>
            <a:endParaRPr lang="en-US" altLang="ko-KR" sz="3200" b="1" dirty="0">
              <a:solidFill>
                <a:srgbClr val="688988"/>
              </a:solidFill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97" name="圖片 9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7321" y="378570"/>
            <a:ext cx="586653" cy="586653"/>
          </a:xfrm>
          <a:prstGeom prst="rect">
            <a:avLst/>
          </a:prstGeom>
        </p:spPr>
      </p:pic>
      <p:grpSp>
        <p:nvGrpSpPr>
          <p:cNvPr id="4" name="群組 3"/>
          <p:cNvGrpSpPr>
            <a:grpSpLocks noChangeAspect="1"/>
          </p:cNvGrpSpPr>
          <p:nvPr/>
        </p:nvGrpSpPr>
        <p:grpSpPr>
          <a:xfrm>
            <a:off x="2370423" y="1122402"/>
            <a:ext cx="7447769" cy="5156188"/>
            <a:chOff x="2167906" y="1815953"/>
            <a:chExt cx="5401650" cy="3739633"/>
          </a:xfrm>
        </p:grpSpPr>
        <p:grpSp>
          <p:nvGrpSpPr>
            <p:cNvPr id="106" name="群組 105"/>
            <p:cNvGrpSpPr/>
            <p:nvPr/>
          </p:nvGrpSpPr>
          <p:grpSpPr>
            <a:xfrm>
              <a:off x="5570560" y="1872471"/>
              <a:ext cx="1377445" cy="1331494"/>
              <a:chOff x="1313733" y="2311792"/>
              <a:chExt cx="1429959" cy="1275080"/>
            </a:xfrm>
          </p:grpSpPr>
          <p:pic>
            <p:nvPicPr>
              <p:cNvPr id="107" name="圖片 106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666" t="12834" r="20666" b="25166"/>
              <a:stretch/>
            </p:blipFill>
            <p:spPr>
              <a:xfrm>
                <a:off x="1313733" y="3050827"/>
                <a:ext cx="553453" cy="536045"/>
              </a:xfrm>
              <a:prstGeom prst="rect">
                <a:avLst/>
              </a:prstGeom>
            </p:spPr>
          </p:pic>
          <p:pic>
            <p:nvPicPr>
              <p:cNvPr id="108" name="圖片 107"/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33764" b="26333"/>
              <a:stretch/>
            </p:blipFill>
            <p:spPr>
              <a:xfrm>
                <a:off x="1313733" y="2311792"/>
                <a:ext cx="1429959" cy="549683"/>
              </a:xfrm>
              <a:prstGeom prst="rect">
                <a:avLst/>
              </a:prstGeom>
            </p:spPr>
          </p:pic>
        </p:grpSp>
        <p:grpSp>
          <p:nvGrpSpPr>
            <p:cNvPr id="109" name="群組 108"/>
            <p:cNvGrpSpPr/>
            <p:nvPr/>
          </p:nvGrpSpPr>
          <p:grpSpPr>
            <a:xfrm>
              <a:off x="2167906" y="3683586"/>
              <a:ext cx="2479194" cy="1872000"/>
              <a:chOff x="6409941" y="3645526"/>
              <a:chExt cx="2479194" cy="1872000"/>
            </a:xfrm>
          </p:grpSpPr>
          <p:sp>
            <p:nvSpPr>
              <p:cNvPr id="111" name="圓角矩形 110"/>
              <p:cNvSpPr/>
              <p:nvPr/>
            </p:nvSpPr>
            <p:spPr>
              <a:xfrm>
                <a:off x="6536524" y="4003198"/>
                <a:ext cx="2235780" cy="1450239"/>
              </a:xfrm>
              <a:prstGeom prst="roundRect">
                <a:avLst/>
              </a:prstGeom>
              <a:solidFill>
                <a:srgbClr val="B7DDE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  <p:pic>
            <p:nvPicPr>
              <p:cNvPr id="113" name="Picture 10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83" b="11992"/>
              <a:stretch/>
            </p:blipFill>
            <p:spPr bwMode="auto">
              <a:xfrm>
                <a:off x="7453739" y="4908956"/>
                <a:ext cx="1435396" cy="4789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4" name="圓角矩形 113"/>
              <p:cNvSpPr/>
              <p:nvPr/>
            </p:nvSpPr>
            <p:spPr>
              <a:xfrm>
                <a:off x="6409941" y="3645526"/>
                <a:ext cx="2476800" cy="1872000"/>
              </a:xfrm>
              <a:prstGeom prst="roundRect">
                <a:avLst/>
              </a:prstGeom>
              <a:noFill/>
              <a:ln>
                <a:solidFill>
                  <a:srgbClr val="B7DD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  <p:pic>
            <p:nvPicPr>
              <p:cNvPr id="115" name="圖片 114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674263" y="4091889"/>
                <a:ext cx="928933" cy="608105"/>
              </a:xfrm>
              <a:prstGeom prst="rect">
                <a:avLst/>
              </a:prstGeom>
            </p:spPr>
          </p:pic>
          <p:pic>
            <p:nvPicPr>
              <p:cNvPr id="116" name="Picture 8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55" r="5337" b="21684"/>
              <a:stretch/>
            </p:blipFill>
            <p:spPr bwMode="auto">
              <a:xfrm>
                <a:off x="7670187" y="4114963"/>
                <a:ext cx="999650" cy="327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8" name="Picture 13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2" t="25302" r="27880" b="30994"/>
              <a:stretch/>
            </p:blipFill>
            <p:spPr bwMode="auto">
              <a:xfrm>
                <a:off x="7662053" y="4524205"/>
                <a:ext cx="948386" cy="381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0" name="圖片 119"/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8722" r="18814"/>
              <a:stretch/>
            </p:blipFill>
            <p:spPr>
              <a:xfrm>
                <a:off x="6682118" y="4807398"/>
                <a:ext cx="959845" cy="561082"/>
              </a:xfrm>
              <a:prstGeom prst="rect">
                <a:avLst/>
              </a:prstGeom>
            </p:spPr>
          </p:pic>
          <p:sp>
            <p:nvSpPr>
              <p:cNvPr id="123" name="文字方塊 122"/>
              <p:cNvSpPr txBox="1"/>
              <p:nvPr/>
            </p:nvSpPr>
            <p:spPr>
              <a:xfrm>
                <a:off x="6422926" y="3713342"/>
                <a:ext cx="2464041" cy="29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 smtClean="0">
                    <a:latin typeface="微軟正黑體 Light" pitchFamily="34" charset="-120"/>
                    <a:ea typeface="微軟正黑體 Light" pitchFamily="34" charset="-120"/>
                  </a:rPr>
                  <a:t>樂譜辨識</a:t>
                </a:r>
                <a:endParaRPr lang="zh-TW" altLang="en-US" sz="2000" dirty="0"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</p:grpSp>
        <p:grpSp>
          <p:nvGrpSpPr>
            <p:cNvPr id="130" name="群組 129"/>
            <p:cNvGrpSpPr/>
            <p:nvPr/>
          </p:nvGrpSpPr>
          <p:grpSpPr>
            <a:xfrm>
              <a:off x="5078356" y="3683586"/>
              <a:ext cx="2491200" cy="1872000"/>
              <a:chOff x="1499591" y="3436927"/>
              <a:chExt cx="2479193" cy="1872000"/>
            </a:xfrm>
          </p:grpSpPr>
          <p:sp>
            <p:nvSpPr>
              <p:cNvPr id="135" name="文字方塊 134"/>
              <p:cNvSpPr txBox="1"/>
              <p:nvPr/>
            </p:nvSpPr>
            <p:spPr>
              <a:xfrm>
                <a:off x="1620981" y="3507026"/>
                <a:ext cx="2235779" cy="290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dirty="0" smtClean="0">
                    <a:latin typeface="微軟正黑體 Light" pitchFamily="34" charset="-120"/>
                    <a:ea typeface="微軟正黑體 Light" pitchFamily="34" charset="-120"/>
                  </a:rPr>
                  <a:t>指法辨識</a:t>
                </a:r>
                <a:endParaRPr lang="zh-TW" altLang="en-US" sz="2000" dirty="0"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  <p:sp>
            <p:nvSpPr>
              <p:cNvPr id="136" name="圓角矩形 135"/>
              <p:cNvSpPr/>
              <p:nvPr/>
            </p:nvSpPr>
            <p:spPr>
              <a:xfrm>
                <a:off x="1626283" y="3794600"/>
                <a:ext cx="2235780" cy="1450239"/>
              </a:xfrm>
              <a:prstGeom prst="roundRect">
                <a:avLst/>
              </a:prstGeom>
              <a:solidFill>
                <a:srgbClr val="FEE19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  <p:pic>
            <p:nvPicPr>
              <p:cNvPr id="137" name="Picture 10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483" b="11992"/>
              <a:stretch/>
            </p:blipFill>
            <p:spPr bwMode="auto">
              <a:xfrm>
                <a:off x="2543388" y="4700357"/>
                <a:ext cx="1435396" cy="4789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8" name="圓角矩形 137"/>
              <p:cNvSpPr/>
              <p:nvPr/>
            </p:nvSpPr>
            <p:spPr>
              <a:xfrm>
                <a:off x="1499591" y="3436927"/>
                <a:ext cx="2464041" cy="1872000"/>
              </a:xfrm>
              <a:prstGeom prst="roundRect">
                <a:avLst/>
              </a:prstGeom>
              <a:noFill/>
              <a:ln>
                <a:solidFill>
                  <a:srgbClr val="FEE19F">
                    <a:alpha val="9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  <p:pic>
            <p:nvPicPr>
              <p:cNvPr id="142" name="Picture 8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55" r="5337" b="21684"/>
              <a:stretch/>
            </p:blipFill>
            <p:spPr bwMode="auto">
              <a:xfrm>
                <a:off x="2759836" y="3906364"/>
                <a:ext cx="999650" cy="327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" name="Picture 13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62" t="25302" r="27880" b="30994"/>
              <a:stretch/>
            </p:blipFill>
            <p:spPr bwMode="auto">
              <a:xfrm>
                <a:off x="2751702" y="4315606"/>
                <a:ext cx="948386" cy="381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" name="圖片 144"/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8722" r="18814"/>
              <a:stretch/>
            </p:blipFill>
            <p:spPr>
              <a:xfrm>
                <a:off x="1771767" y="4598799"/>
                <a:ext cx="959845" cy="561082"/>
              </a:xfrm>
              <a:prstGeom prst="rect">
                <a:avLst/>
              </a:prstGeom>
            </p:spPr>
          </p:pic>
          <p:pic>
            <p:nvPicPr>
              <p:cNvPr id="146" name="Picture 2" descr="Image result for 平板圖片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9111" b="100000" l="8444" r="86222">
                            <a14:foregroundMark x1="54222" y1="38444" x2="54222" y2="38444"/>
                            <a14:foregroundMark x1="36889" y1="29111" x2="36889" y2="29111"/>
                            <a14:foregroundMark x1="42889" y1="47556" x2="42889" y2="47556"/>
                            <a14:foregroundMark x1="61556" y1="66222" x2="61556" y2="66222"/>
                            <a14:foregroundMark x1="34889" y1="70889" x2="34889" y2="70889"/>
                            <a14:foregroundMark x1="50889" y1="56444" x2="50889" y2="56444"/>
                            <a14:foregroundMark x1="61333" y1="46889" x2="61333" y2="46889"/>
                            <a14:foregroundMark x1="67333" y1="29333" x2="67333" y2="29333"/>
                            <a14:foregroundMark x1="51111" y1="28667" x2="51111" y2="28667"/>
                            <a14:foregroundMark x1="35556" y1="19778" x2="35556" y2="19778"/>
                            <a14:foregroundMark x1="34889" y1="19778" x2="34889" y2="19778"/>
                            <a14:foregroundMark x1="26444" y1="16000" x2="26444" y2="16000"/>
                            <a14:foregroundMark x1="29111" y1="21778" x2="29111" y2="21778"/>
                            <a14:foregroundMark x1="26889" y1="36222" x2="26889" y2="37111"/>
                            <a14:foregroundMark x1="27111" y1="50889" x2="27111" y2="50889"/>
                            <a14:foregroundMark x1="25556" y1="60889" x2="25556" y2="60889"/>
                            <a14:foregroundMark x1="23778" y1="72000" x2="23778" y2="72000"/>
                            <a14:foregroundMark x1="26889" y1="79556" x2="26889" y2="79556"/>
                            <a14:foregroundMark x1="28222" y1="84667" x2="28222" y2="84667"/>
                            <a14:foregroundMark x1="29111" y1="87556" x2="29111" y2="87556"/>
                            <a14:foregroundMark x1="30889" y1="88889" x2="30889" y2="88889"/>
                            <a14:foregroundMark x1="35778" y1="90000" x2="35778" y2="90000"/>
                            <a14:foregroundMark x1="39556" y1="91333" x2="39556" y2="91333"/>
                            <a14:foregroundMark x1="42889" y1="91556" x2="42889" y2="91556"/>
                            <a14:foregroundMark x1="46889" y1="91556" x2="47778" y2="91556"/>
                            <a14:foregroundMark x1="50444" y1="91333" x2="52889" y2="91333"/>
                            <a14:foregroundMark x1="58000" y1="91333" x2="62222" y2="90889"/>
                            <a14:foregroundMark x1="65556" y1="90000" x2="65556" y2="90000"/>
                            <a14:foregroundMark x1="67556" y1="90000" x2="70667" y2="89333"/>
                            <a14:foregroundMark x1="72000" y1="89333" x2="72000" y2="89333"/>
                            <a14:foregroundMark x1="72222" y1="89333" x2="72222" y2="89333"/>
                            <a14:foregroundMark x1="73556" y1="89556" x2="73556" y2="89556"/>
                            <a14:foregroundMark x1="76000" y1="88667" x2="76000" y2="88667"/>
                            <a14:foregroundMark x1="76667" y1="88222" x2="76667" y2="87333"/>
                            <a14:foregroundMark x1="76667" y1="86667" x2="76667" y2="86667"/>
                            <a14:foregroundMark x1="76667" y1="86000" x2="76667" y2="86000"/>
                            <a14:foregroundMark x1="76667" y1="84667" x2="76667" y2="84667"/>
                            <a14:foregroundMark x1="76667" y1="82667" x2="76667" y2="82667"/>
                            <a14:foregroundMark x1="76667" y1="82000" x2="76667" y2="82000"/>
                            <a14:foregroundMark x1="76667" y1="81333" x2="76889" y2="80000"/>
                            <a14:foregroundMark x1="77556" y1="78667" x2="78222" y2="75556"/>
                            <a14:foregroundMark x1="78222" y1="73333" x2="79333" y2="70889"/>
                            <a14:foregroundMark x1="79333" y1="70667" x2="79333" y2="70667"/>
                            <a14:foregroundMark x1="79333" y1="68222" x2="79333" y2="68222"/>
                            <a14:foregroundMark x1="77333" y1="61556" x2="77333" y2="61556"/>
                            <a14:foregroundMark x1="77333" y1="61556" x2="77333" y2="59556"/>
                            <a14:foregroundMark x1="77333" y1="57778" x2="77333" y2="57778"/>
                            <a14:foregroundMark x1="76667" y1="55556" x2="76222" y2="53111"/>
                            <a14:foregroundMark x1="76000" y1="50889" x2="76000" y2="49778"/>
                            <a14:foregroundMark x1="76000" y1="48222" x2="76667" y2="45778"/>
                            <a14:foregroundMark x1="76889" y1="42889" x2="77333" y2="39556"/>
                            <a14:foregroundMark x1="77556" y1="37111" x2="77556" y2="37111"/>
                            <a14:foregroundMark x1="77556" y1="35778" x2="77556" y2="33778"/>
                            <a14:foregroundMark x1="77556" y1="31333" x2="76889" y2="29333"/>
                            <a14:foregroundMark x1="76889" y1="27333" x2="76889" y2="23778"/>
                            <a14:foregroundMark x1="76889" y1="21111" x2="76889" y2="16667"/>
                            <a14:foregroundMark x1="76889" y1="15778" x2="77556" y2="12000"/>
                            <a14:foregroundMark x1="77556" y1="10444" x2="77556" y2="9333"/>
                            <a14:foregroundMark x1="77333" y1="8667" x2="77333" y2="8667"/>
                            <a14:foregroundMark x1="76889" y1="8444" x2="76889" y2="8444"/>
                            <a14:foregroundMark x1="70667" y1="9111" x2="69333" y2="9111"/>
                            <a14:foregroundMark x1="66000" y1="9333" x2="66000" y2="9333"/>
                            <a14:foregroundMark x1="61333" y1="8667" x2="60222" y2="8667"/>
                            <a14:foregroundMark x1="54000" y1="9111" x2="48444" y2="10000"/>
                            <a14:foregroundMark x1="44889" y1="10000" x2="44889" y2="10000"/>
                            <a14:foregroundMark x1="42889" y1="10000" x2="42889" y2="10000"/>
                            <a14:foregroundMark x1="41111" y1="10000" x2="41111" y2="10000"/>
                            <a14:foregroundMark x1="38444" y1="9778" x2="36889" y2="9778"/>
                            <a14:foregroundMark x1="35556" y1="9778" x2="35556" y2="9778"/>
                            <a14:foregroundMark x1="32444" y1="9333" x2="30444" y2="8667"/>
                            <a14:foregroundMark x1="27778" y1="7111" x2="27778" y2="7111"/>
                            <a14:foregroundMark x1="24222" y1="8667" x2="24222" y2="8667"/>
                            <a14:foregroundMark x1="23556" y1="14667" x2="23556" y2="14667"/>
                            <a14:foregroundMark x1="23778" y1="17111" x2="23778" y2="17111"/>
                            <a14:foregroundMark x1="25111" y1="22000" x2="25556" y2="25111"/>
                            <a14:foregroundMark x1="25556" y1="28000" x2="26222" y2="31778"/>
                            <a14:foregroundMark x1="25778" y1="35111" x2="25778" y2="37556"/>
                            <a14:foregroundMark x1="25778" y1="38889" x2="23778" y2="43111"/>
                            <a14:foregroundMark x1="23111" y1="45556" x2="23111" y2="48222"/>
                            <a14:foregroundMark x1="23111" y1="48222" x2="30222" y2="69333"/>
                            <a14:foregroundMark x1="31111" y1="59556" x2="31111" y2="59556"/>
                            <a14:foregroundMark x1="31556" y1="59111" x2="33778" y2="60889"/>
                            <a14:foregroundMark x1="38889" y1="64222" x2="42889" y2="66222"/>
                            <a14:foregroundMark x1="43556" y1="66222" x2="47111" y2="66222"/>
                            <a14:foregroundMark x1="47556" y1="65778" x2="49778" y2="64222"/>
                            <a14:foregroundMark x1="50444" y1="61778" x2="50444" y2="61778"/>
                            <a14:foregroundMark x1="50889" y1="60222" x2="50889" y2="60222"/>
                            <a14:foregroundMark x1="51778" y1="60222" x2="52222" y2="61111"/>
                            <a14:foregroundMark x1="53556" y1="65556" x2="54222" y2="68667"/>
                            <a14:foregroundMark x1="49556" y1="77333" x2="49556" y2="77333"/>
                            <a14:foregroundMark x1="43111" y1="77556" x2="41111" y2="78667"/>
                            <a14:foregroundMark x1="31556" y1="80000" x2="31556" y2="80000"/>
                            <a14:foregroundMark x1="28444" y1="78000" x2="28444" y2="78000"/>
                            <a14:foregroundMark x1="27778" y1="76889" x2="27778" y2="76889"/>
                            <a14:foregroundMark x1="27778" y1="73556" x2="28889" y2="66667"/>
                            <a14:foregroundMark x1="29111" y1="64222" x2="29111" y2="64222"/>
                            <a14:foregroundMark x1="30444" y1="60444" x2="33778" y2="55778"/>
                            <a14:foregroundMark x1="34889" y1="53111" x2="34889" y2="53111"/>
                            <a14:foregroundMark x1="35111" y1="51556" x2="35111" y2="51556"/>
                            <a14:foregroundMark x1="35778" y1="49556" x2="37778" y2="47778"/>
                            <a14:foregroundMark x1="38444" y1="46889" x2="41111" y2="45556"/>
                            <a14:foregroundMark x1="41778" y1="44889" x2="41778" y2="44889"/>
                            <a14:foregroundMark x1="45556" y1="43556" x2="50222" y2="41778"/>
                            <a14:foregroundMark x1="53556" y1="40222" x2="56222" y2="38222"/>
                            <a14:foregroundMark x1="56889" y1="37778" x2="58222" y2="35778"/>
                            <a14:foregroundMark x1="58889" y1="35556" x2="59333" y2="34222"/>
                            <a14:foregroundMark x1="59556" y1="33556" x2="60667" y2="33111"/>
                            <a14:foregroundMark x1="62000" y1="32444" x2="62000" y2="32444"/>
                            <a14:foregroundMark x1="64667" y1="29333" x2="66000" y2="20444"/>
                            <a14:foregroundMark x1="64667" y1="16667" x2="64667" y2="16667"/>
                            <a14:foregroundMark x1="64000" y1="16667" x2="64000" y2="16667"/>
                            <a14:foregroundMark x1="61333" y1="20000" x2="60667" y2="21111"/>
                            <a14:foregroundMark x1="55333" y1="22667" x2="55333" y2="22667"/>
                            <a14:foregroundMark x1="50222" y1="21778" x2="50222" y2="21778"/>
                            <a14:foregroundMark x1="49111" y1="20667" x2="49111" y2="20667"/>
                            <a14:foregroundMark x1="49111" y1="20444" x2="49111" y2="20444"/>
                            <a14:foregroundMark x1="48222" y1="20000" x2="48222" y2="20000"/>
                            <a14:foregroundMark x1="48222" y1="19778" x2="48222" y2="19778"/>
                            <a14:foregroundMark x1="48222" y1="19778" x2="48222" y2="19778"/>
                            <a14:backgroundMark x1="15111" y1="36444" x2="15111" y2="36444"/>
                            <a14:backgroundMark x1="12000" y1="11111" x2="12000" y2="11111"/>
                            <a14:backgroundMark x1="16444" y1="25333" x2="16444" y2="26444"/>
                            <a14:backgroundMark x1="14000" y1="37556" x2="14000" y2="37556"/>
                            <a14:backgroundMark x1="15111" y1="45778" x2="15333" y2="47111"/>
                            <a14:backgroundMark x1="14667" y1="50889" x2="13778" y2="52889"/>
                            <a14:backgroundMark x1="11778" y1="56222" x2="11333" y2="57111"/>
                            <a14:backgroundMark x1="11778" y1="61111" x2="12667" y2="65556"/>
                            <a14:backgroundMark x1="12667" y1="68889" x2="11778" y2="74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1742461" y="3717987"/>
                <a:ext cx="974259" cy="933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7" name="群組 146"/>
            <p:cNvGrpSpPr>
              <a:grpSpLocks noChangeAspect="1"/>
            </p:cNvGrpSpPr>
            <p:nvPr/>
          </p:nvGrpSpPr>
          <p:grpSpPr>
            <a:xfrm>
              <a:off x="4272081" y="2180963"/>
              <a:ext cx="1167188" cy="1069402"/>
              <a:chOff x="4973358" y="1544123"/>
              <a:chExt cx="1143847" cy="1048017"/>
            </a:xfrm>
          </p:grpSpPr>
          <p:pic>
            <p:nvPicPr>
              <p:cNvPr id="148" name="Picture 2" descr="Image result for imgur icon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75265" y="1889155"/>
                <a:ext cx="543813" cy="2178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9" name="群組 148"/>
              <p:cNvGrpSpPr/>
              <p:nvPr/>
            </p:nvGrpSpPr>
            <p:grpSpPr>
              <a:xfrm>
                <a:off x="4973358" y="1544123"/>
                <a:ext cx="1143847" cy="1048017"/>
                <a:chOff x="4678784" y="2294623"/>
                <a:chExt cx="1143847" cy="1048017"/>
              </a:xfrm>
            </p:grpSpPr>
            <p:sp>
              <p:nvSpPr>
                <p:cNvPr id="151" name="圓角矩形 150"/>
                <p:cNvSpPr/>
                <p:nvPr/>
              </p:nvSpPr>
              <p:spPr>
                <a:xfrm>
                  <a:off x="4831203" y="2517545"/>
                  <a:ext cx="839007" cy="756129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  <a:alpha val="29804"/>
                  </a:schemeClr>
                </a:solidFill>
                <a:ln w="2857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軟正黑體 Light" pitchFamily="34" charset="-120"/>
                    <a:ea typeface="微軟正黑體 Light" pitchFamily="34" charset="-120"/>
                  </a:endParaRPr>
                </a:p>
              </p:txBody>
            </p:sp>
            <p:sp>
              <p:nvSpPr>
                <p:cNvPr id="152" name="圓角矩形 151"/>
                <p:cNvSpPr/>
                <p:nvPr/>
              </p:nvSpPr>
              <p:spPr>
                <a:xfrm>
                  <a:off x="4763724" y="2294623"/>
                  <a:ext cx="973968" cy="1048017"/>
                </a:xfrm>
                <a:prstGeom prst="roundRect">
                  <a:avLst/>
                </a:prstGeom>
                <a:noFill/>
                <a:ln w="28575" cap="flat" cmpd="sng" algn="ctr">
                  <a:solidFill>
                    <a:schemeClr val="accent4">
                      <a:lumMod val="60000"/>
                      <a:lumOff val="40000"/>
                      <a:alpha val="8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軟正黑體 Light" pitchFamily="34" charset="-120"/>
                    <a:ea typeface="微軟正黑體 Light" pitchFamily="34" charset="-120"/>
                  </a:endParaRPr>
                </a:p>
              </p:txBody>
            </p:sp>
            <p:sp>
              <p:nvSpPr>
                <p:cNvPr id="153" name="文字方塊 152"/>
                <p:cNvSpPr txBox="1"/>
                <p:nvPr/>
              </p:nvSpPr>
              <p:spPr>
                <a:xfrm>
                  <a:off x="4678784" y="2315623"/>
                  <a:ext cx="1143847" cy="21875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altLang="zh-TW" sz="1400" dirty="0" smtClean="0">
                      <a:latin typeface="微軟正黑體 Light" pitchFamily="34" charset="-120"/>
                      <a:ea typeface="微軟正黑體 Light" pitchFamily="34" charset="-120"/>
                    </a:rPr>
                    <a:t>Cloud Storage</a:t>
                  </a:r>
                  <a:endParaRPr lang="zh-TW" altLang="en-US" sz="1400" dirty="0">
                    <a:latin typeface="微軟正黑體 Light" pitchFamily="34" charset="-120"/>
                    <a:ea typeface="微軟正黑體 Light" pitchFamily="34" charset="-120"/>
                  </a:endParaRPr>
                </a:p>
              </p:txBody>
            </p:sp>
          </p:grpSp>
          <p:pic>
            <p:nvPicPr>
              <p:cNvPr id="150" name="Picture 12" descr="Image result for dropbox icon"/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613" b="35045"/>
              <a:stretch/>
            </p:blipFill>
            <p:spPr bwMode="auto">
              <a:xfrm>
                <a:off x="5226330" y="2198848"/>
                <a:ext cx="641681" cy="2238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54" name="Picture 23" descr="Related image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5" t="21659" r="23404" b="28238"/>
            <a:stretch/>
          </p:blipFill>
          <p:spPr bwMode="auto">
            <a:xfrm>
              <a:off x="4278941" y="1861673"/>
              <a:ext cx="249856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5" name="群組 154"/>
            <p:cNvGrpSpPr/>
            <p:nvPr/>
          </p:nvGrpSpPr>
          <p:grpSpPr>
            <a:xfrm>
              <a:off x="2919984" y="1815953"/>
              <a:ext cx="1264070" cy="1433456"/>
              <a:chOff x="4367068" y="2472149"/>
              <a:chExt cx="1341120" cy="1482408"/>
            </a:xfrm>
          </p:grpSpPr>
          <p:sp>
            <p:nvSpPr>
              <p:cNvPr id="156" name="圓角矩形 155"/>
              <p:cNvSpPr/>
              <p:nvPr/>
            </p:nvSpPr>
            <p:spPr>
              <a:xfrm>
                <a:off x="4450539" y="2725110"/>
                <a:ext cx="1174503" cy="1135666"/>
              </a:xfrm>
              <a:prstGeom prst="roundRect">
                <a:avLst/>
              </a:prstGeom>
              <a:solidFill>
                <a:srgbClr val="FFD0D6">
                  <a:alpha val="30196"/>
                </a:srgb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  <p:sp>
            <p:nvSpPr>
              <p:cNvPr id="157" name="圓角矩形 156"/>
              <p:cNvSpPr/>
              <p:nvPr/>
            </p:nvSpPr>
            <p:spPr>
              <a:xfrm>
                <a:off x="4367068" y="2472149"/>
                <a:ext cx="1341120" cy="1482408"/>
              </a:xfrm>
              <a:prstGeom prst="roundRect">
                <a:avLst/>
              </a:prstGeom>
              <a:noFill/>
              <a:ln w="28575" cap="flat" cmpd="sng" algn="ctr">
                <a:solidFill>
                  <a:srgbClr val="FFD0D6">
                    <a:alpha val="94118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  <p:grpSp>
            <p:nvGrpSpPr>
              <p:cNvPr id="158" name="群組 157"/>
              <p:cNvGrpSpPr/>
              <p:nvPr/>
            </p:nvGrpSpPr>
            <p:grpSpPr>
              <a:xfrm>
                <a:off x="4529807" y="2820457"/>
                <a:ext cx="444897" cy="973845"/>
                <a:chOff x="4728068" y="1246737"/>
                <a:chExt cx="890229" cy="1898527"/>
              </a:xfrm>
            </p:grpSpPr>
            <p:pic>
              <p:nvPicPr>
                <p:cNvPr id="161" name="Picture 28" descr="「mobile app」的圖片搜尋結果"/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73" t="6065" r="23361" b="22073"/>
                <a:stretch/>
              </p:blipFill>
              <p:spPr bwMode="auto">
                <a:xfrm>
                  <a:off x="4728068" y="1246737"/>
                  <a:ext cx="890229" cy="1898527"/>
                </a:xfrm>
                <a:prstGeom prst="round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2" name="圖片 161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59053" y="1406439"/>
                  <a:ext cx="836403" cy="1545202"/>
                </a:xfrm>
                <a:prstGeom prst="rect">
                  <a:avLst/>
                </a:prstGeom>
              </p:spPr>
            </p:pic>
          </p:grpSp>
          <p:pic>
            <p:nvPicPr>
              <p:cNvPr id="159" name="Picture 14" descr="相關圖片"/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7" t="13292" r="13184" b="13430"/>
              <a:stretch/>
            </p:blipFill>
            <p:spPr bwMode="auto">
              <a:xfrm>
                <a:off x="5100325" y="3270562"/>
                <a:ext cx="404965" cy="403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0" name="文字方塊 159"/>
              <p:cNvSpPr txBox="1"/>
              <p:nvPr/>
            </p:nvSpPr>
            <p:spPr>
              <a:xfrm>
                <a:off x="4456635" y="2472149"/>
                <a:ext cx="1174503" cy="230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 smtClean="0">
                    <a:latin typeface="微軟正黑體 Light" pitchFamily="34" charset="-120"/>
                    <a:ea typeface="微軟正黑體 Light" pitchFamily="34" charset="-120"/>
                  </a:rPr>
                  <a:t>Telegram BOT</a:t>
                </a:r>
                <a:endParaRPr lang="zh-TW" altLang="en-US" sz="1400" dirty="0"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</p:grpSp>
        <p:pic>
          <p:nvPicPr>
            <p:cNvPr id="163" name="Picture 8"/>
            <p:cNvPicPr>
              <a:picLocks noChangeAspect="1" noChangeArrowheads="1"/>
            </p:cNvPicPr>
            <p:nvPr/>
          </p:nvPicPr>
          <p:blipFill rotWithShape="1">
            <a:blip r:embed="rId1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" r="5337" b="21684"/>
            <a:stretch/>
          </p:blipFill>
          <p:spPr bwMode="auto">
            <a:xfrm>
              <a:off x="3400485" y="2301931"/>
              <a:ext cx="611656" cy="200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64" name="群組 163"/>
            <p:cNvGrpSpPr/>
            <p:nvPr/>
          </p:nvGrpSpPr>
          <p:grpSpPr>
            <a:xfrm>
              <a:off x="2167906" y="2349893"/>
              <a:ext cx="628634" cy="1034337"/>
              <a:chOff x="5449883" y="1882972"/>
              <a:chExt cx="642942" cy="1021341"/>
            </a:xfrm>
          </p:grpSpPr>
          <p:grpSp>
            <p:nvGrpSpPr>
              <p:cNvPr id="165" name="群組 164"/>
              <p:cNvGrpSpPr>
                <a:grpSpLocks noChangeAspect="1"/>
              </p:cNvGrpSpPr>
              <p:nvPr/>
            </p:nvGrpSpPr>
            <p:grpSpPr>
              <a:xfrm>
                <a:off x="5449883" y="1882972"/>
                <a:ext cx="642942" cy="1021341"/>
                <a:chOff x="299648" y="609341"/>
                <a:chExt cx="1380020" cy="2164084"/>
              </a:xfrm>
            </p:grpSpPr>
            <p:pic>
              <p:nvPicPr>
                <p:cNvPr id="167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7368" t="5396" r="25912" b="4791"/>
                <a:stretch/>
              </p:blipFill>
              <p:spPr bwMode="auto">
                <a:xfrm>
                  <a:off x="299648" y="609341"/>
                  <a:ext cx="1125735" cy="216408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8" name="Picture 21"/>
                <p:cNvPicPr>
                  <a:picLocks noChangeAspect="1" noChangeArrowheads="1"/>
                </p:cNvPicPr>
                <p:nvPr/>
              </p:nvPicPr>
              <p:blipFill rotWithShape="1">
                <a:blip r:embed="rId21" cstate="print">
                  <a:extLst>
                    <a:ext uri="{BEBA8EAE-BF5A-486C-A8C5-ECC9F3942E4B}">
                      <a14:imgProps xmlns:a14="http://schemas.microsoft.com/office/drawing/2010/main">
                        <a14:imgLayer r:embed="rId22">
                          <a14:imgEffect>
                            <a14:backgroundRemoval t="20667" b="80000" l="26009" r="75336">
                              <a14:foregroundMark x1="30942" y1="31333" x2="30942" y2="31333"/>
                              <a14:foregroundMark x1="34978" y1="31333" x2="34978" y2="31333"/>
                              <a14:foregroundMark x1="33184" y1="33333" x2="33184" y2="33333"/>
                              <a14:foregroundMark x1="32287" y1="40000" x2="32287" y2="40000"/>
                              <a14:foregroundMark x1="32287" y1="42667" x2="32287" y2="42667"/>
                              <a14:foregroundMark x1="31390" y1="45333" x2="31390" y2="45333"/>
                              <a14:foregroundMark x1="31390" y1="50667" x2="31390" y2="50667"/>
                              <a14:foregroundMark x1="31390" y1="53333" x2="31390" y2="53333"/>
                              <a14:foregroundMark x1="30942" y1="54000" x2="30942" y2="54000"/>
                              <a14:foregroundMark x1="29596" y1="56000" x2="29596" y2="56000"/>
                              <a14:foregroundMark x1="26457" y1="60000" x2="26457" y2="60000"/>
                              <a14:foregroundMark x1="27354" y1="64000" x2="27354" y2="64000"/>
                              <a14:foregroundMark x1="27803" y1="69333" x2="27803" y2="69333"/>
                              <a14:foregroundMark x1="30942" y1="73333" x2="31390" y2="73333"/>
                              <a14:foregroundMark x1="34081" y1="78000" x2="34081" y2="78000"/>
                              <a14:foregroundMark x1="61435" y1="79333" x2="61435" y2="79333"/>
                              <a14:foregroundMark x1="65919" y1="77333" x2="65919" y2="77333"/>
                              <a14:foregroundMark x1="69507" y1="70667" x2="69507" y2="70667"/>
                              <a14:foregroundMark x1="69955" y1="70000" x2="69955" y2="70000"/>
                              <a14:foregroundMark x1="71749" y1="71333" x2="71749" y2="71333"/>
                              <a14:foregroundMark x1="71749" y1="70667" x2="71749" y2="70667"/>
                              <a14:foregroundMark x1="73094" y1="62667" x2="73094" y2="62667"/>
                              <a14:foregroundMark x1="73094" y1="62000" x2="73094" y2="62000"/>
                              <a14:foregroundMark x1="73094" y1="61333" x2="73094" y2="61333"/>
                              <a14:foregroundMark x1="71749" y1="55333" x2="71749" y2="54000"/>
                              <a14:foregroundMark x1="70852" y1="47333" x2="70852" y2="47333"/>
                              <a14:foregroundMark x1="69507" y1="42000" x2="69507" y2="42000"/>
                              <a14:foregroundMark x1="69507" y1="42000" x2="69507" y2="42000"/>
                              <a14:foregroundMark x1="69507" y1="41333" x2="69507" y2="41333"/>
                              <a14:foregroundMark x1="69058" y1="40667" x2="69058" y2="40667"/>
                              <a14:foregroundMark x1="67265" y1="33333" x2="67265" y2="33333"/>
                              <a14:foregroundMark x1="67265" y1="33333" x2="67265" y2="33333"/>
                              <a14:foregroundMark x1="67265" y1="33333" x2="67265" y2="33333"/>
                              <a14:foregroundMark x1="67265" y1="33333" x2="67265" y2="33333"/>
                              <a14:foregroundMark x1="64574" y1="32667" x2="64574" y2="32667"/>
                              <a14:foregroundMark x1="58296" y1="32667" x2="58296" y2="32667"/>
                              <a14:foregroundMark x1="53812" y1="31333" x2="53812" y2="31333"/>
                              <a14:foregroundMark x1="49776" y1="30000" x2="49776" y2="30000"/>
                              <a14:foregroundMark x1="43946" y1="31333" x2="43946" y2="31333"/>
                              <a14:foregroundMark x1="33184" y1="33333" x2="33184" y2="33333"/>
                              <a14:foregroundMark x1="66816" y1="33333" x2="66816" y2="33333"/>
                              <a14:foregroundMark x1="65471" y1="42667" x2="65471" y2="42667"/>
                              <a14:foregroundMark x1="69955" y1="30000" x2="69955" y2="30000"/>
                              <a14:foregroundMark x1="74439" y1="32667" x2="74439" y2="32667"/>
                              <a14:foregroundMark x1="72197" y1="80000" x2="72197" y2="80000"/>
                              <a14:foregroundMark x1="64574" y1="75333" x2="64574" y2="75333"/>
                              <a14:foregroundMark x1="65022" y1="70000" x2="65022" y2="70000"/>
                              <a14:foregroundMark x1="74439" y1="66667" x2="74439" y2="66667"/>
                              <a14:foregroundMark x1="40359" y1="60000" x2="40359" y2="60000"/>
                              <a14:foregroundMark x1="39462" y1="52667" x2="39462" y2="52667"/>
                              <a14:foregroundMark x1="42601" y1="42667" x2="42601" y2="42667"/>
                              <a14:foregroundMark x1="47534" y1="39333" x2="47534" y2="39333"/>
                              <a14:foregroundMark x1="57848" y1="43333" x2="57848" y2="43333"/>
                              <a14:foregroundMark x1="60987" y1="55333" x2="60987" y2="55333"/>
                              <a14:foregroundMark x1="75336" y1="42000" x2="75336" y2="42000"/>
                              <a14:foregroundMark x1="47085" y1="55333" x2="47085" y2="55333"/>
                              <a14:foregroundMark x1="49776" y1="52667" x2="49776" y2="52667"/>
                              <a14:foregroundMark x1="52018" y1="51333" x2="52018" y2="51333"/>
                              <a14:foregroundMark x1="53363" y1="54667" x2="53363" y2="54667"/>
                              <a14:foregroundMark x1="48879" y1="59333" x2="48879" y2="59333"/>
                              <a14:foregroundMark x1="43946" y1="55333" x2="43946" y2="55333"/>
                              <a14:foregroundMark x1="46637" y1="49333" x2="46637" y2="49333"/>
                              <a14:foregroundMark x1="51570" y1="45333" x2="51570" y2="45333"/>
                              <a14:foregroundMark x1="56951" y1="48000" x2="56951" y2="48000"/>
                              <a14:foregroundMark x1="62332" y1="50000" x2="62332" y2="50000"/>
                              <a14:foregroundMark x1="62332" y1="55333" x2="62332" y2="55333"/>
                              <a14:foregroundMark x1="60538" y1="64000" x2="60538" y2="64000"/>
                              <a14:foregroundMark x1="57399" y1="68000" x2="57399" y2="68000"/>
                              <a14:foregroundMark x1="49776" y1="72667" x2="49776" y2="72667"/>
                              <a14:foregroundMark x1="42601" y1="71333" x2="42601" y2="71333"/>
                              <a14:foregroundMark x1="40359" y1="65333" x2="40359" y2="65333"/>
                              <a14:foregroundMark x1="38117" y1="55333" x2="38117" y2="55333"/>
                              <a14:foregroundMark x1="39910" y1="44667" x2="39910" y2="44667"/>
                              <a14:foregroundMark x1="44395" y1="37333" x2="44395" y2="37333"/>
                              <a14:foregroundMark x1="52018" y1="36000" x2="52018" y2="36000"/>
                              <a14:foregroundMark x1="49776" y1="22667" x2="49776" y2="2266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20" t="17140" r="23405" b="17740"/>
                <a:stretch/>
              </p:blipFill>
              <p:spPr bwMode="auto">
                <a:xfrm>
                  <a:off x="553251" y="1123554"/>
                  <a:ext cx="1126417" cy="9144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66" name="Picture 14" descr="相關圖片"/>
              <p:cNvPicPr>
                <a:picLocks noChangeAspect="1" noChangeArrowheads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47" t="13292" r="13184" b="13430"/>
              <a:stretch/>
            </p:blipFill>
            <p:spPr bwMode="auto">
              <a:xfrm>
                <a:off x="5674662" y="2612941"/>
                <a:ext cx="57600" cy="57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9" name="文字方塊 168"/>
            <p:cNvSpPr txBox="1"/>
            <p:nvPr/>
          </p:nvSpPr>
          <p:spPr>
            <a:xfrm>
              <a:off x="5511786" y="3186362"/>
              <a:ext cx="669897" cy="178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>
                  <a:latin typeface="微軟正黑體 Light" pitchFamily="34" charset="-120"/>
                  <a:ea typeface="微軟正黑體 Light" pitchFamily="34" charset="-120"/>
                </a:rPr>
                <a:t>RGB Camera</a:t>
              </a:r>
            </a:p>
          </p:txBody>
        </p:sp>
        <p:sp>
          <p:nvSpPr>
            <p:cNvPr id="170" name="圓形箭號 169"/>
            <p:cNvSpPr/>
            <p:nvPr/>
          </p:nvSpPr>
          <p:spPr>
            <a:xfrm rot="20748239">
              <a:off x="2548300" y="1970520"/>
              <a:ext cx="509676" cy="495977"/>
            </a:xfrm>
            <a:prstGeom prst="circularArrow">
              <a:avLst>
                <a:gd name="adj1" fmla="val 6467"/>
                <a:gd name="adj2" fmla="val 1084436"/>
                <a:gd name="adj3" fmla="val 20346577"/>
                <a:gd name="adj4" fmla="val 10800000"/>
                <a:gd name="adj5" fmla="val 1168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pic>
          <p:nvPicPr>
            <p:cNvPr id="172" name="Picture 4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131" y="3303823"/>
              <a:ext cx="276000" cy="28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3" name="文字方塊 172"/>
            <p:cNvSpPr txBox="1"/>
            <p:nvPr/>
          </p:nvSpPr>
          <p:spPr>
            <a:xfrm>
              <a:off x="5525394" y="2387912"/>
              <a:ext cx="803597" cy="178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00" dirty="0" smtClean="0">
                  <a:latin typeface="微軟正黑體 Light" pitchFamily="34" charset="-120"/>
                  <a:ea typeface="微軟正黑體 Light" pitchFamily="34" charset="-120"/>
                </a:rPr>
                <a:t>Electronic Piano</a:t>
              </a:r>
            </a:p>
          </p:txBody>
        </p:sp>
        <p:pic>
          <p:nvPicPr>
            <p:cNvPr id="174" name="Picture 7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0" r="100000">
                          <a14:foregroundMark x1="5430" y1="23684" x2="5430" y2="23684"/>
                          <a14:foregroundMark x1="5430" y1="23684" x2="5430" y2="23684"/>
                          <a14:foregroundMark x1="18100" y1="9211" x2="18100" y2="9211"/>
                          <a14:foregroundMark x1="18100" y1="9211" x2="18100" y2="9211"/>
                          <a14:foregroundMark x1="24434" y1="5702" x2="24434" y2="5702"/>
                          <a14:foregroundMark x1="68326" y1="56579" x2="68326" y2="56579"/>
                          <a14:foregroundMark x1="84163" y1="21930" x2="84163" y2="21930"/>
                          <a14:foregroundMark x1="85973" y1="14035" x2="85973" y2="14035"/>
                          <a14:foregroundMark x1="95475" y1="23684" x2="95475" y2="23684"/>
                          <a14:foregroundMark x1="95475" y1="29386" x2="95475" y2="29386"/>
                          <a14:foregroundMark x1="18552" y1="84211" x2="18552" y2="84211"/>
                          <a14:foregroundMark x1="29412" y1="97368" x2="29412" y2="97368"/>
                          <a14:foregroundMark x1="62443" y1="42982" x2="62443" y2="42982"/>
                          <a14:foregroundMark x1="58824" y1="61842" x2="58824" y2="61842"/>
                          <a14:foregroundMark x1="43891" y1="28509" x2="43891" y2="285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5124" y="2699859"/>
              <a:ext cx="318628" cy="328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5" name="Picture 8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97" b="7790"/>
            <a:stretch/>
          </p:blipFill>
          <p:spPr bwMode="auto">
            <a:xfrm>
              <a:off x="6588105" y="3082879"/>
              <a:ext cx="317019" cy="2679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6" name="Picture 8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97" b="7790"/>
            <a:stretch/>
          </p:blipFill>
          <p:spPr bwMode="auto">
            <a:xfrm>
              <a:off x="2252174" y="1838150"/>
              <a:ext cx="326008" cy="275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7" name="Picture 4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9821" y="3304773"/>
              <a:ext cx="276000" cy="28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8" name="圓形箭號 57"/>
            <p:cNvSpPr/>
            <p:nvPr/>
          </p:nvSpPr>
          <p:spPr>
            <a:xfrm rot="4561406">
              <a:off x="6772232" y="3242874"/>
              <a:ext cx="649091" cy="560138"/>
            </a:xfrm>
            <a:prstGeom prst="circularArrow">
              <a:avLst>
                <a:gd name="adj1" fmla="val 6467"/>
                <a:gd name="adj2" fmla="val 1084436"/>
                <a:gd name="adj3" fmla="val 20346577"/>
                <a:gd name="adj4" fmla="val 10800000"/>
                <a:gd name="adj5" fmla="val 1168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</p:grpSp>
      <p:sp>
        <p:nvSpPr>
          <p:cNvPr id="178" name="文字方塊 177"/>
          <p:cNvSpPr txBox="1"/>
          <p:nvPr/>
        </p:nvSpPr>
        <p:spPr>
          <a:xfrm>
            <a:off x="11446625" y="6288979"/>
            <a:ext cx="4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3</a:t>
            </a:r>
            <a:endParaRPr lang="zh-TW" altLang="en-US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039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手繪多邊形 15"/>
          <p:cNvSpPr/>
          <p:nvPr/>
        </p:nvSpPr>
        <p:spPr>
          <a:xfrm>
            <a:off x="792953" y="4665971"/>
            <a:ext cx="3121735" cy="1628489"/>
          </a:xfrm>
          <a:custGeom>
            <a:avLst/>
            <a:gdLst>
              <a:gd name="connsiteX0" fmla="*/ 0 w 3567207"/>
              <a:gd name="connsiteY0" fmla="*/ 167282 h 1672823"/>
              <a:gd name="connsiteX1" fmla="*/ 167282 w 3567207"/>
              <a:gd name="connsiteY1" fmla="*/ 0 h 1672823"/>
              <a:gd name="connsiteX2" fmla="*/ 3399925 w 3567207"/>
              <a:gd name="connsiteY2" fmla="*/ 0 h 1672823"/>
              <a:gd name="connsiteX3" fmla="*/ 3567207 w 3567207"/>
              <a:gd name="connsiteY3" fmla="*/ 167282 h 1672823"/>
              <a:gd name="connsiteX4" fmla="*/ 3567207 w 3567207"/>
              <a:gd name="connsiteY4" fmla="*/ 1505541 h 1672823"/>
              <a:gd name="connsiteX5" fmla="*/ 3399925 w 3567207"/>
              <a:gd name="connsiteY5" fmla="*/ 1672823 h 1672823"/>
              <a:gd name="connsiteX6" fmla="*/ 167282 w 3567207"/>
              <a:gd name="connsiteY6" fmla="*/ 1672823 h 1672823"/>
              <a:gd name="connsiteX7" fmla="*/ 0 w 3567207"/>
              <a:gd name="connsiteY7" fmla="*/ 1505541 h 1672823"/>
              <a:gd name="connsiteX8" fmla="*/ 0 w 3567207"/>
              <a:gd name="connsiteY8" fmla="*/ 167282 h 167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7207" h="1672823">
                <a:moveTo>
                  <a:pt x="0" y="167282"/>
                </a:moveTo>
                <a:cubicBezTo>
                  <a:pt x="0" y="74895"/>
                  <a:pt x="74895" y="0"/>
                  <a:pt x="167282" y="0"/>
                </a:cubicBezTo>
                <a:lnTo>
                  <a:pt x="3399925" y="0"/>
                </a:lnTo>
                <a:cubicBezTo>
                  <a:pt x="3492312" y="0"/>
                  <a:pt x="3567207" y="74895"/>
                  <a:pt x="3567207" y="167282"/>
                </a:cubicBezTo>
                <a:lnTo>
                  <a:pt x="3567207" y="1505541"/>
                </a:lnTo>
                <a:cubicBezTo>
                  <a:pt x="3567207" y="1597928"/>
                  <a:pt x="3492312" y="1672823"/>
                  <a:pt x="3399925" y="1672823"/>
                </a:cubicBezTo>
                <a:lnTo>
                  <a:pt x="167282" y="1672823"/>
                </a:lnTo>
                <a:cubicBezTo>
                  <a:pt x="74895" y="1672823"/>
                  <a:pt x="0" y="1597928"/>
                  <a:pt x="0" y="1505541"/>
                </a:cubicBezTo>
                <a:lnTo>
                  <a:pt x="0" y="167282"/>
                </a:lnTo>
                <a:close/>
              </a:path>
            </a:pathLst>
          </a:cu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326" tIns="105326" rIns="1175488" bIns="523532" numCol="1" spcCol="127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手繪多邊形 16"/>
          <p:cNvSpPr/>
          <p:nvPr/>
        </p:nvSpPr>
        <p:spPr>
          <a:xfrm>
            <a:off x="2424990" y="4802506"/>
            <a:ext cx="1512000" cy="1512000"/>
          </a:xfrm>
          <a:custGeom>
            <a:avLst/>
            <a:gdLst>
              <a:gd name="connsiteX0" fmla="*/ 0 w 2232307"/>
              <a:gd name="connsiteY0" fmla="*/ 2245470 h 2245470"/>
              <a:gd name="connsiteX1" fmla="*/ 2232307 w 2232307"/>
              <a:gd name="connsiteY1" fmla="*/ 0 h 2245470"/>
              <a:gd name="connsiteX2" fmla="*/ 2232307 w 2232307"/>
              <a:gd name="connsiteY2" fmla="*/ 2245470 h 2245470"/>
              <a:gd name="connsiteX3" fmla="*/ 0 w 2232307"/>
              <a:gd name="connsiteY3" fmla="*/ 2245470 h 224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307" h="2245470">
                <a:moveTo>
                  <a:pt x="0" y="2245470"/>
                </a:moveTo>
                <a:cubicBezTo>
                  <a:pt x="0" y="1005331"/>
                  <a:pt x="999438" y="0"/>
                  <a:pt x="2232307" y="0"/>
                </a:cubicBezTo>
                <a:lnTo>
                  <a:pt x="2232307" y="2245470"/>
                </a:lnTo>
                <a:lnTo>
                  <a:pt x="0" y="224547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4516" tIns="828371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TW" sz="2800" dirty="0" smtClean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1446625" y="6288979"/>
            <a:ext cx="4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4</a:t>
            </a:r>
            <a:endParaRPr lang="zh-TW" altLang="en-US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92953" y="4665971"/>
            <a:ext cx="2657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200000"/>
              </a:lnSpc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透過手機拍攝樂譜</a:t>
            </a:r>
          </a:p>
          <a:p>
            <a:pPr marL="285750" lvl="3" indent="-285750"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音符、指法</a:t>
            </a: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識別</a:t>
            </a:r>
            <a:r>
              <a:rPr lang="en-US" altLang="zh-TW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</a:b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自動生成</a:t>
            </a: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電子樂譜</a:t>
            </a:r>
          </a:p>
          <a:p>
            <a:pPr marL="285750" lvl="3" indent="-285750">
              <a:lnSpc>
                <a:spcPct val="200000"/>
              </a:lnSpc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MIDI</a:t>
            </a: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檔</a:t>
            </a:r>
            <a:endParaRPr lang="zh-TW" altLang="en-US" sz="14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859980" y="637710"/>
            <a:ext cx="2868651" cy="2742876"/>
            <a:chOff x="26041" y="149731"/>
            <a:chExt cx="2727196" cy="2479104"/>
          </a:xfrm>
        </p:grpSpPr>
        <p:grpSp>
          <p:nvGrpSpPr>
            <p:cNvPr id="27" name="群組 26"/>
            <p:cNvGrpSpPr/>
            <p:nvPr/>
          </p:nvGrpSpPr>
          <p:grpSpPr>
            <a:xfrm>
              <a:off x="26041" y="149731"/>
              <a:ext cx="2727196" cy="2479104"/>
              <a:chOff x="3680798" y="1667482"/>
              <a:chExt cx="4600323" cy="4449568"/>
            </a:xfrm>
          </p:grpSpPr>
          <p:sp>
            <p:nvSpPr>
              <p:cNvPr id="35" name="手繪多邊形 34"/>
              <p:cNvSpPr/>
              <p:nvPr/>
            </p:nvSpPr>
            <p:spPr>
              <a:xfrm>
                <a:off x="3680798" y="1667482"/>
                <a:ext cx="2251530" cy="2201687"/>
              </a:xfrm>
              <a:custGeom>
                <a:avLst/>
                <a:gdLst>
                  <a:gd name="connsiteX0" fmla="*/ 0 w 2232307"/>
                  <a:gd name="connsiteY0" fmla="*/ 2245470 h 2245470"/>
                  <a:gd name="connsiteX1" fmla="*/ 2232307 w 2232307"/>
                  <a:gd name="connsiteY1" fmla="*/ 0 h 2245470"/>
                  <a:gd name="connsiteX2" fmla="*/ 2232307 w 2232307"/>
                  <a:gd name="connsiteY2" fmla="*/ 2245470 h 2245470"/>
                  <a:gd name="connsiteX3" fmla="*/ 0 w 2232307"/>
                  <a:gd name="connsiteY3" fmla="*/ 2245470 h 224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2307" h="2245470">
                    <a:moveTo>
                      <a:pt x="0" y="2245470"/>
                    </a:moveTo>
                    <a:cubicBezTo>
                      <a:pt x="0" y="1005331"/>
                      <a:pt x="999438" y="0"/>
                      <a:pt x="2232307" y="0"/>
                    </a:cubicBezTo>
                    <a:lnTo>
                      <a:pt x="2232307" y="2245470"/>
                    </a:lnTo>
                    <a:lnTo>
                      <a:pt x="0" y="22454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24516" tIns="828371" rIns="170688" bIns="170688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b="1" dirty="0" smtClean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b="1" dirty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000" kern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6" name="手繪多邊形 35"/>
              <p:cNvSpPr/>
              <p:nvPr/>
            </p:nvSpPr>
            <p:spPr>
              <a:xfrm>
                <a:off x="6029591" y="1667482"/>
                <a:ext cx="2251530" cy="2201687"/>
              </a:xfrm>
              <a:custGeom>
                <a:avLst/>
                <a:gdLst>
                  <a:gd name="connsiteX0" fmla="*/ 0 w 2245470"/>
                  <a:gd name="connsiteY0" fmla="*/ 2232307 h 2232307"/>
                  <a:gd name="connsiteX1" fmla="*/ 2245470 w 2245470"/>
                  <a:gd name="connsiteY1" fmla="*/ 0 h 2232307"/>
                  <a:gd name="connsiteX2" fmla="*/ 2245470 w 2245470"/>
                  <a:gd name="connsiteY2" fmla="*/ 2232307 h 2232307"/>
                  <a:gd name="connsiteX3" fmla="*/ 0 w 2245470"/>
                  <a:gd name="connsiteY3" fmla="*/ 2232307 h 223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470" h="2232307">
                    <a:moveTo>
                      <a:pt x="1" y="0"/>
                    </a:moveTo>
                    <a:cubicBezTo>
                      <a:pt x="1240139" y="0"/>
                      <a:pt x="2245469" y="999438"/>
                      <a:pt x="2245469" y="2232307"/>
                    </a:cubicBezTo>
                    <a:lnTo>
                      <a:pt x="1" y="2232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9" tIns="828372" rIns="824516" bIns="170688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000" kern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7" name="手繪多邊形 36"/>
              <p:cNvSpPr/>
              <p:nvPr/>
            </p:nvSpPr>
            <p:spPr>
              <a:xfrm>
                <a:off x="6029591" y="3915363"/>
                <a:ext cx="2251530" cy="2201687"/>
              </a:xfrm>
              <a:custGeom>
                <a:avLst/>
                <a:gdLst>
                  <a:gd name="connsiteX0" fmla="*/ 0 w 2232307"/>
                  <a:gd name="connsiteY0" fmla="*/ 2245470 h 2245470"/>
                  <a:gd name="connsiteX1" fmla="*/ 2232307 w 2232307"/>
                  <a:gd name="connsiteY1" fmla="*/ 0 h 2245470"/>
                  <a:gd name="connsiteX2" fmla="*/ 2232307 w 2232307"/>
                  <a:gd name="connsiteY2" fmla="*/ 2245470 h 2245470"/>
                  <a:gd name="connsiteX3" fmla="*/ 0 w 2232307"/>
                  <a:gd name="connsiteY3" fmla="*/ 2245470 h 224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2307" h="2245470">
                    <a:moveTo>
                      <a:pt x="2232307" y="0"/>
                    </a:moveTo>
                    <a:cubicBezTo>
                      <a:pt x="2232307" y="1240139"/>
                      <a:pt x="1232869" y="2245470"/>
                      <a:pt x="0" y="2245470"/>
                    </a:cubicBezTo>
                    <a:lnTo>
                      <a:pt x="0" y="0"/>
                    </a:lnTo>
                    <a:lnTo>
                      <a:pt x="22323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824516" bIns="828371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8" name="手繪多邊形 37"/>
              <p:cNvSpPr/>
              <p:nvPr/>
            </p:nvSpPr>
            <p:spPr>
              <a:xfrm>
                <a:off x="3680798" y="3915363"/>
                <a:ext cx="2251530" cy="2201687"/>
              </a:xfrm>
              <a:custGeom>
                <a:avLst/>
                <a:gdLst>
                  <a:gd name="connsiteX0" fmla="*/ 0 w 2245470"/>
                  <a:gd name="connsiteY0" fmla="*/ 2232307 h 2232307"/>
                  <a:gd name="connsiteX1" fmla="*/ 2245470 w 2245470"/>
                  <a:gd name="connsiteY1" fmla="*/ 0 h 2232307"/>
                  <a:gd name="connsiteX2" fmla="*/ 2245470 w 2245470"/>
                  <a:gd name="connsiteY2" fmla="*/ 2232307 h 2232307"/>
                  <a:gd name="connsiteX3" fmla="*/ 0 w 2245470"/>
                  <a:gd name="connsiteY3" fmla="*/ 2232307 h 223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470" h="2232307">
                    <a:moveTo>
                      <a:pt x="2245469" y="2232307"/>
                    </a:moveTo>
                    <a:cubicBezTo>
                      <a:pt x="1005331" y="2232307"/>
                      <a:pt x="1" y="1232869"/>
                      <a:pt x="1" y="0"/>
                    </a:cubicBezTo>
                    <a:lnTo>
                      <a:pt x="2245469" y="0"/>
                    </a:lnTo>
                    <a:lnTo>
                      <a:pt x="2245469" y="22323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24517" tIns="170689" rIns="170688" bIns="828371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9" name="橢圓 38"/>
              <p:cNvSpPr/>
              <p:nvPr/>
            </p:nvSpPr>
            <p:spPr>
              <a:xfrm>
                <a:off x="5315676" y="3298928"/>
                <a:ext cx="1095173" cy="1071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b="1" dirty="0">
                  <a:solidFill>
                    <a:srgbClr val="002060"/>
                  </a:solidFill>
                  <a:latin typeface="Segoe Print" panose="02000600000000000000" pitchFamily="2" charset="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28" name="文字方塊 27"/>
            <p:cNvSpPr txBox="1"/>
            <p:nvPr/>
          </p:nvSpPr>
          <p:spPr>
            <a:xfrm>
              <a:off x="165763" y="644835"/>
              <a:ext cx="1201765" cy="639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樂譜辨識系統</a:t>
              </a:r>
              <a:endParaRPr lang="zh-TW" altLang="en-US" sz="2000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319865" y="654872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彈奏</a:t>
              </a:r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評分</a:t>
              </a:r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系統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82604" y="1503736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人性化</a:t>
              </a:r>
            </a:p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操作</a:t>
              </a:r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介面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337980" y="1499601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雲端</a:t>
              </a:r>
            </a:p>
            <a:p>
              <a:pPr algn="ctr"/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資料庫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xmlns="" id="{23B674AD-631A-421A-A833-B9E48FF35154}"/>
                </a:ext>
              </a:extLst>
            </p:cNvPr>
            <p:cNvSpPr txBox="1"/>
            <p:nvPr/>
          </p:nvSpPr>
          <p:spPr>
            <a:xfrm>
              <a:off x="883801" y="1136181"/>
              <a:ext cx="936744" cy="4729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i</a:t>
              </a:r>
              <a:r>
                <a:rPr lang="en-US" altLang="zh-TW" sz="1400" b="1" dirty="0" smtClean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 - </a:t>
              </a:r>
            </a:p>
            <a:p>
              <a:pPr algn="ctr"/>
              <a:r>
                <a:rPr lang="en-US" altLang="zh-TW" sz="1400" b="1" dirty="0" smtClean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Piano</a:t>
              </a:r>
              <a:endParaRPr lang="en-US" altLang="ko-KR" sz="1400" b="1" dirty="0">
                <a:solidFill>
                  <a:srgbClr val="688988"/>
                </a:solidFill>
                <a:latin typeface="Segoe Print" panose="02000600000000000000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2498916" y="546346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zh-TW" altLang="en-US" sz="2400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樂譜</a:t>
            </a:r>
            <a:endParaRPr lang="en-US" altLang="zh-TW" sz="2400" dirty="0" smtClean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  <a:p>
            <a:pPr lvl="0" algn="r"/>
            <a:r>
              <a:rPr lang="zh-TW" altLang="en-US" sz="2400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辨識系統</a:t>
            </a:r>
            <a:endParaRPr lang="en-US" altLang="zh-TW" sz="2400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pic>
        <p:nvPicPr>
          <p:cNvPr id="43" name="圖片 42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0210" y="780325"/>
            <a:ext cx="2207744" cy="1656185"/>
          </a:xfrm>
          <a:prstGeom prst="rect">
            <a:avLst/>
          </a:prstGeom>
        </p:spPr>
      </p:pic>
      <p:pic>
        <p:nvPicPr>
          <p:cNvPr id="44" name="image18.png"/>
          <p:cNvPicPr preferRelativeResize="0"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19278" y="3859083"/>
            <a:ext cx="1657801" cy="2210400"/>
          </a:xfrm>
          <a:prstGeom prst="rect">
            <a:avLst/>
          </a:prstGeom>
          <a:ln/>
        </p:spPr>
      </p:pic>
      <p:grpSp>
        <p:nvGrpSpPr>
          <p:cNvPr id="94" name="群組 93"/>
          <p:cNvGrpSpPr/>
          <p:nvPr/>
        </p:nvGrpSpPr>
        <p:grpSpPr>
          <a:xfrm>
            <a:off x="4240364" y="539520"/>
            <a:ext cx="3253974" cy="5579911"/>
            <a:chOff x="4240364" y="539520"/>
            <a:chExt cx="3253974" cy="5579911"/>
          </a:xfrm>
        </p:grpSpPr>
        <p:grpSp>
          <p:nvGrpSpPr>
            <p:cNvPr id="45" name="群組 44"/>
            <p:cNvGrpSpPr/>
            <p:nvPr/>
          </p:nvGrpSpPr>
          <p:grpSpPr>
            <a:xfrm>
              <a:off x="4240364" y="539520"/>
              <a:ext cx="1372270" cy="2807250"/>
              <a:chOff x="1643192" y="1846070"/>
              <a:chExt cx="669835" cy="1468938"/>
            </a:xfrm>
          </p:grpSpPr>
          <p:grpSp>
            <p:nvGrpSpPr>
              <p:cNvPr id="53" name="群組 52"/>
              <p:cNvGrpSpPr/>
              <p:nvPr/>
            </p:nvGrpSpPr>
            <p:grpSpPr>
              <a:xfrm>
                <a:off x="1643192" y="1846070"/>
                <a:ext cx="669835" cy="1468938"/>
                <a:chOff x="1643192" y="3883214"/>
                <a:chExt cx="669835" cy="1468938"/>
              </a:xfrm>
            </p:grpSpPr>
            <p:grpSp>
              <p:nvGrpSpPr>
                <p:cNvPr id="60" name="群組 59"/>
                <p:cNvGrpSpPr/>
                <p:nvPr/>
              </p:nvGrpSpPr>
              <p:grpSpPr>
                <a:xfrm>
                  <a:off x="1643192" y="3883214"/>
                  <a:ext cx="669835" cy="1468938"/>
                  <a:chOff x="1644844" y="3805636"/>
                  <a:chExt cx="669835" cy="1468938"/>
                </a:xfrm>
              </p:grpSpPr>
              <p:sp>
                <p:nvSpPr>
                  <p:cNvPr id="62" name="矩形 61"/>
                  <p:cNvSpPr/>
                  <p:nvPr/>
                </p:nvSpPr>
                <p:spPr>
                  <a:xfrm>
                    <a:off x="1722596" y="3854202"/>
                    <a:ext cx="509782" cy="17850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zh-TW" altLang="en-US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模糊</a:t>
                    </a:r>
                    <a:r>
                      <a:rPr lang="zh-TW" altLang="en-US" sz="1100" dirty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化</a:t>
                    </a:r>
                  </a:p>
                </p:txBody>
              </p:sp>
              <p:sp>
                <p:nvSpPr>
                  <p:cNvPr id="63" name="矩形 62"/>
                  <p:cNvSpPr/>
                  <p:nvPr/>
                </p:nvSpPr>
                <p:spPr>
                  <a:xfrm>
                    <a:off x="1722596" y="4152428"/>
                    <a:ext cx="509782" cy="17850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zh-TW" altLang="en-US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邊緣</a:t>
                    </a:r>
                    <a:r>
                      <a:rPr lang="zh-TW" altLang="en-US" sz="1100" dirty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檢測</a:t>
                    </a:r>
                  </a:p>
                </p:txBody>
              </p:sp>
              <p:sp>
                <p:nvSpPr>
                  <p:cNvPr id="64" name="矩形 63"/>
                  <p:cNvSpPr/>
                  <p:nvPr/>
                </p:nvSpPr>
                <p:spPr>
                  <a:xfrm>
                    <a:off x="1722596" y="4450654"/>
                    <a:ext cx="509782" cy="17850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zh-TW" altLang="en-US" sz="1100" dirty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輪廓</a:t>
                    </a:r>
                    <a:r>
                      <a:rPr lang="zh-TW" altLang="en-US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檢測</a:t>
                    </a:r>
                    <a:endParaRPr lang="zh-TW" altLang="en-US" sz="1100" dirty="0">
                      <a:solidFill>
                        <a:schemeClr val="tx1"/>
                      </a:solidFill>
                      <a:latin typeface="微軟正黑體 Light" pitchFamily="34" charset="-120"/>
                      <a:ea typeface="微軟正黑體 Light" pitchFamily="34" charset="-120"/>
                    </a:endParaRPr>
                  </a:p>
                </p:txBody>
              </p:sp>
              <p:sp>
                <p:nvSpPr>
                  <p:cNvPr id="65" name="矩形 64"/>
                  <p:cNvSpPr/>
                  <p:nvPr/>
                </p:nvSpPr>
                <p:spPr>
                  <a:xfrm>
                    <a:off x="1722596" y="4748878"/>
                    <a:ext cx="509782" cy="17850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zh-TW" altLang="en-US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找最大輪廓</a:t>
                    </a:r>
                    <a:endParaRPr lang="zh-TW" altLang="en-US" sz="1100" dirty="0">
                      <a:solidFill>
                        <a:schemeClr val="tx1"/>
                      </a:solidFill>
                      <a:latin typeface="微軟正黑體 Light" pitchFamily="34" charset="-120"/>
                      <a:ea typeface="微軟正黑體 Light" pitchFamily="34" charset="-120"/>
                    </a:endParaRPr>
                  </a:p>
                </p:txBody>
              </p:sp>
              <p:sp>
                <p:nvSpPr>
                  <p:cNvPr id="66" name="矩形 65"/>
                  <p:cNvSpPr/>
                  <p:nvPr/>
                </p:nvSpPr>
                <p:spPr>
                  <a:xfrm>
                    <a:off x="1644844" y="3805636"/>
                    <a:ext cx="669835" cy="146893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altLang="zh-TW" sz="1100" dirty="0" smtClean="0">
                      <a:solidFill>
                        <a:schemeClr val="tx1"/>
                      </a:solidFill>
                      <a:latin typeface="微軟正黑體 Light" pitchFamily="34" charset="-120"/>
                      <a:ea typeface="微軟正黑體 Light" pitchFamily="34" charset="-120"/>
                    </a:endParaRPr>
                  </a:p>
                </p:txBody>
              </p:sp>
            </p:grpSp>
            <p:sp>
              <p:nvSpPr>
                <p:cNvPr id="61" name="矩形 60"/>
                <p:cNvSpPr/>
                <p:nvPr/>
              </p:nvSpPr>
              <p:spPr>
                <a:xfrm>
                  <a:off x="1720944" y="5124682"/>
                  <a:ext cx="509782" cy="178509"/>
                </a:xfrm>
                <a:prstGeom prst="rect">
                  <a:avLst/>
                </a:prstGeom>
                <a:noFill/>
                <a:ln w="127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zh-TW" altLang="en-US" sz="1100" dirty="0" smtClean="0">
                      <a:solidFill>
                        <a:schemeClr val="tx1"/>
                      </a:solidFill>
                      <a:latin typeface="微軟正黑體 Light" pitchFamily="34" charset="-120"/>
                      <a:ea typeface="微軟正黑體 Light" pitchFamily="34" charset="-120"/>
                    </a:rPr>
                    <a:t>透視轉換</a:t>
                  </a:r>
                  <a:endParaRPr lang="zh-TW" altLang="en-US" sz="1100" dirty="0">
                    <a:solidFill>
                      <a:schemeClr val="tx1"/>
                    </a:solidFill>
                    <a:latin typeface="微軟正黑體 Light" pitchFamily="34" charset="-120"/>
                    <a:ea typeface="微軟正黑體 Light" pitchFamily="34" charset="-120"/>
                  </a:endParaRPr>
                </a:p>
              </p:txBody>
            </p:sp>
          </p:grpSp>
          <p:cxnSp>
            <p:nvCxnSpPr>
              <p:cNvPr id="54" name="直線單箭頭接點 53"/>
              <p:cNvCxnSpPr>
                <a:stCxn id="62" idx="2"/>
                <a:endCxn id="63" idx="0"/>
              </p:cNvCxnSpPr>
              <p:nvPr/>
            </p:nvCxnSpPr>
            <p:spPr>
              <a:xfrm>
                <a:off x="1975835" y="2073145"/>
                <a:ext cx="0" cy="119717"/>
              </a:xfrm>
              <a:prstGeom prst="straightConnector1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/>
              <p:cNvCxnSpPr>
                <a:stCxn id="63" idx="2"/>
                <a:endCxn id="64" idx="0"/>
              </p:cNvCxnSpPr>
              <p:nvPr/>
            </p:nvCxnSpPr>
            <p:spPr>
              <a:xfrm>
                <a:off x="1975835" y="2371371"/>
                <a:ext cx="0" cy="119717"/>
              </a:xfrm>
              <a:prstGeom prst="straightConnector1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/>
              <p:cNvCxnSpPr>
                <a:stCxn id="64" idx="2"/>
                <a:endCxn id="65" idx="0"/>
              </p:cNvCxnSpPr>
              <p:nvPr/>
            </p:nvCxnSpPr>
            <p:spPr>
              <a:xfrm>
                <a:off x="1975835" y="2669597"/>
                <a:ext cx="0" cy="119715"/>
              </a:xfrm>
              <a:prstGeom prst="straightConnector1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/>
              <p:cNvCxnSpPr>
                <a:stCxn id="65" idx="2"/>
                <a:endCxn id="61" idx="0"/>
              </p:cNvCxnSpPr>
              <p:nvPr/>
            </p:nvCxnSpPr>
            <p:spPr>
              <a:xfrm>
                <a:off x="1975835" y="2967821"/>
                <a:ext cx="0" cy="119717"/>
              </a:xfrm>
              <a:prstGeom prst="straightConnector1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群組 66"/>
            <p:cNvGrpSpPr/>
            <p:nvPr/>
          </p:nvGrpSpPr>
          <p:grpSpPr>
            <a:xfrm>
              <a:off x="4437296" y="3346770"/>
              <a:ext cx="3057042" cy="2772661"/>
              <a:chOff x="2576222" y="3603830"/>
              <a:chExt cx="3057042" cy="2772661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2576222" y="5032769"/>
                <a:ext cx="978407" cy="615658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100" dirty="0" smtClean="0">
                    <a:solidFill>
                      <a:schemeClr val="tx1"/>
                    </a:solidFill>
                    <a:latin typeface="微軟正黑體 Light" pitchFamily="34" charset="-120"/>
                    <a:ea typeface="微軟正黑體 Light" pitchFamily="34" charset="-120"/>
                  </a:rPr>
                  <a:t>模板匹配</a:t>
                </a:r>
                <a:endParaRPr lang="en-US" altLang="zh-TW" sz="1100" dirty="0" smtClean="0">
                  <a:solidFill>
                    <a:schemeClr val="tx1"/>
                  </a:solidFill>
                  <a:latin typeface="微軟正黑體 Light" pitchFamily="34" charset="-120"/>
                  <a:ea typeface="微軟正黑體 Light" pitchFamily="34" charset="-120"/>
                </a:endParaRPr>
              </a:p>
              <a:p>
                <a:pPr algn="ctr"/>
                <a:r>
                  <a:rPr lang="zh-TW" altLang="en-US" sz="1100" dirty="0" smtClean="0">
                    <a:solidFill>
                      <a:schemeClr val="tx1"/>
                    </a:solidFill>
                    <a:latin typeface="微軟正黑體 Light" pitchFamily="34" charset="-120"/>
                    <a:ea typeface="微軟正黑體 Light" pitchFamily="34" charset="-120"/>
                  </a:rPr>
                  <a:t>找五線譜</a:t>
                </a:r>
                <a:endParaRPr lang="en-US" altLang="zh-TW" sz="1100" dirty="0" smtClean="0">
                  <a:solidFill>
                    <a:schemeClr val="tx1"/>
                  </a:solidFill>
                  <a:latin typeface="微軟正黑體 Light" pitchFamily="34" charset="-120"/>
                  <a:ea typeface="微軟正黑體 Light" pitchFamily="34" charset="-120"/>
                </a:endParaRPr>
              </a:p>
            </p:txBody>
          </p:sp>
          <p:cxnSp>
            <p:nvCxnSpPr>
              <p:cNvPr id="69" name="直線單箭頭接點 68"/>
              <p:cNvCxnSpPr>
                <a:stCxn id="68" idx="3"/>
                <a:endCxn id="75" idx="1"/>
              </p:cNvCxnSpPr>
              <p:nvPr/>
            </p:nvCxnSpPr>
            <p:spPr>
              <a:xfrm>
                <a:off x="3554629" y="5340598"/>
                <a:ext cx="422624" cy="0"/>
              </a:xfrm>
              <a:prstGeom prst="straightConnector1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群組 69"/>
              <p:cNvGrpSpPr/>
              <p:nvPr/>
            </p:nvGrpSpPr>
            <p:grpSpPr>
              <a:xfrm>
                <a:off x="3977253" y="3975450"/>
                <a:ext cx="1656011" cy="2401041"/>
                <a:chOff x="240215" y="5188062"/>
                <a:chExt cx="987857" cy="1720212"/>
              </a:xfrm>
            </p:grpSpPr>
            <p:grpSp>
              <p:nvGrpSpPr>
                <p:cNvPr id="73" name="群組 72"/>
                <p:cNvGrpSpPr/>
                <p:nvPr/>
              </p:nvGrpSpPr>
              <p:grpSpPr>
                <a:xfrm>
                  <a:off x="240215" y="5423955"/>
                  <a:ext cx="987857" cy="1484319"/>
                  <a:chOff x="240415" y="5709791"/>
                  <a:chExt cx="987857" cy="1484319"/>
                </a:xfrm>
              </p:grpSpPr>
              <p:sp>
                <p:nvSpPr>
                  <p:cNvPr id="75" name="矩形 74"/>
                  <p:cNvSpPr/>
                  <p:nvPr/>
                </p:nvSpPr>
                <p:spPr>
                  <a:xfrm>
                    <a:off x="240415" y="5709791"/>
                    <a:ext cx="987857" cy="1484319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altLang="zh-TW" sz="1000" dirty="0" smtClean="0">
                      <a:solidFill>
                        <a:schemeClr val="tx1"/>
                      </a:solidFill>
                      <a:latin typeface="微軟正黑體 Light" pitchFamily="34" charset="-120"/>
                      <a:ea typeface="微軟正黑體 Light" pitchFamily="34" charset="-120"/>
                    </a:endParaRPr>
                  </a:p>
                </p:txBody>
              </p:sp>
              <p:sp>
                <p:nvSpPr>
                  <p:cNvPr id="76" name="矩形 75"/>
                  <p:cNvSpPr/>
                  <p:nvPr/>
                </p:nvSpPr>
                <p:spPr>
                  <a:xfrm>
                    <a:off x="315529" y="6719154"/>
                    <a:ext cx="837627" cy="38688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zh-TW" altLang="en-US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確認音符類型</a:t>
                    </a:r>
                    <a:endParaRPr lang="en-US" altLang="zh-TW" sz="1100" dirty="0" smtClean="0">
                      <a:solidFill>
                        <a:schemeClr val="tx1"/>
                      </a:solidFill>
                      <a:latin typeface="微軟正黑體 Light" pitchFamily="34" charset="-120"/>
                      <a:ea typeface="微軟正黑體 Light" pitchFamily="34" charset="-120"/>
                    </a:endParaRPr>
                  </a:p>
                  <a:p>
                    <a:pPr algn="ctr"/>
                    <a:r>
                      <a:rPr lang="zh-TW" altLang="en-US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與音高</a:t>
                    </a:r>
                    <a:endParaRPr lang="zh-TW" altLang="en-US" sz="1100" dirty="0">
                      <a:solidFill>
                        <a:schemeClr val="tx1"/>
                      </a:solidFill>
                      <a:latin typeface="微軟正黑體 Light" pitchFamily="34" charset="-120"/>
                      <a:ea typeface="微軟正黑體 Light" pitchFamily="34" charset="-120"/>
                    </a:endParaRPr>
                  </a:p>
                </p:txBody>
              </p:sp>
              <p:sp>
                <p:nvSpPr>
                  <p:cNvPr id="77" name="矩形 76"/>
                  <p:cNvSpPr/>
                  <p:nvPr/>
                </p:nvSpPr>
                <p:spPr>
                  <a:xfrm>
                    <a:off x="315529" y="6345099"/>
                    <a:ext cx="837627" cy="232128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zh-TW" altLang="en-US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將音符投影至</a:t>
                    </a:r>
                    <a:r>
                      <a:rPr lang="en-US" altLang="zh-TW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y</a:t>
                    </a:r>
                    <a:r>
                      <a:rPr lang="zh-TW" altLang="en-US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軸</a:t>
                    </a:r>
                    <a:endParaRPr lang="zh-TW" altLang="en-US" sz="1100" dirty="0">
                      <a:solidFill>
                        <a:schemeClr val="tx1"/>
                      </a:solidFill>
                      <a:latin typeface="微軟正黑體 Light" pitchFamily="34" charset="-120"/>
                      <a:ea typeface="微軟正黑體 Light" pitchFamily="34" charset="-120"/>
                    </a:endParaRPr>
                  </a:p>
                </p:txBody>
              </p:sp>
              <p:sp>
                <p:nvSpPr>
                  <p:cNvPr id="78" name="矩形 77"/>
                  <p:cNvSpPr/>
                  <p:nvPr/>
                </p:nvSpPr>
                <p:spPr>
                  <a:xfrm>
                    <a:off x="315529" y="5816291"/>
                    <a:ext cx="837627" cy="386880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zh-TW" altLang="en-US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將樂譜投影</a:t>
                    </a:r>
                    <a:r>
                      <a:rPr lang="zh-TW" altLang="en-US" sz="1100" dirty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至</a:t>
                    </a:r>
                    <a:r>
                      <a:rPr lang="en-US" altLang="zh-TW" sz="1100" dirty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x</a:t>
                    </a:r>
                    <a:r>
                      <a:rPr lang="zh-TW" altLang="en-US" sz="1100" dirty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軸</a:t>
                    </a:r>
                    <a:r>
                      <a:rPr lang="zh-TW" altLang="en-US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，</a:t>
                    </a:r>
                    <a:endParaRPr lang="en-US" altLang="zh-TW" sz="1100" dirty="0" smtClean="0">
                      <a:solidFill>
                        <a:schemeClr val="tx1"/>
                      </a:solidFill>
                      <a:latin typeface="微軟正黑體 Light" pitchFamily="34" charset="-120"/>
                      <a:ea typeface="微軟正黑體 Light" pitchFamily="34" charset="-120"/>
                    </a:endParaRPr>
                  </a:p>
                  <a:p>
                    <a:pPr algn="ctr"/>
                    <a:r>
                      <a:rPr lang="zh-TW" altLang="en-US" sz="1100" dirty="0" smtClean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找</a:t>
                    </a:r>
                    <a:r>
                      <a:rPr lang="zh-TW" altLang="en-US" sz="1100" dirty="0">
                        <a:solidFill>
                          <a:schemeClr val="tx1"/>
                        </a:solidFill>
                        <a:latin typeface="微軟正黑體 Light" pitchFamily="34" charset="-120"/>
                        <a:ea typeface="微軟正黑體 Light" pitchFamily="34" charset="-120"/>
                      </a:rPr>
                      <a:t>音符位置</a:t>
                    </a:r>
                    <a:endParaRPr lang="en-US" altLang="zh-TW" sz="1100" dirty="0">
                      <a:solidFill>
                        <a:schemeClr val="tx1"/>
                      </a:solidFill>
                      <a:latin typeface="微軟正黑體 Light" pitchFamily="34" charset="-120"/>
                      <a:ea typeface="微軟正黑體 Light" pitchFamily="34" charset="-120"/>
                    </a:endParaRPr>
                  </a:p>
                </p:txBody>
              </p:sp>
            </p:grpSp>
            <p:sp>
              <p:nvSpPr>
                <p:cNvPr id="74" name="矩形 73"/>
                <p:cNvSpPr/>
                <p:nvPr/>
              </p:nvSpPr>
              <p:spPr>
                <a:xfrm>
                  <a:off x="240215" y="5188062"/>
                  <a:ext cx="579789" cy="19778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r>
                    <a:rPr lang="zh-TW" altLang="en-US" sz="1200" dirty="0" smtClean="0">
                      <a:solidFill>
                        <a:schemeClr val="tx1"/>
                      </a:solidFill>
                      <a:latin typeface="微軟正黑體 Light" pitchFamily="34" charset="-120"/>
                      <a:ea typeface="微軟正黑體 Light" pitchFamily="34" charset="-120"/>
                    </a:rPr>
                    <a:t>音符辨識</a:t>
                  </a:r>
                  <a:endParaRPr lang="zh-TW" altLang="en-US" sz="1200" dirty="0">
                    <a:solidFill>
                      <a:schemeClr val="tx1"/>
                    </a:solidFill>
                    <a:latin typeface="微軟正黑體 Light" pitchFamily="34" charset="-120"/>
                    <a:ea typeface="微軟正黑體 Light" pitchFamily="34" charset="-120"/>
                  </a:endParaRPr>
                </a:p>
              </p:txBody>
            </p:sp>
          </p:grpSp>
          <p:cxnSp>
            <p:nvCxnSpPr>
              <p:cNvPr id="71" name="直線單箭頭接點 70"/>
              <p:cNvCxnSpPr>
                <a:stCxn id="78" idx="2"/>
                <a:endCxn id="77" idx="0"/>
              </p:cNvCxnSpPr>
              <p:nvPr/>
            </p:nvCxnSpPr>
            <p:spPr>
              <a:xfrm>
                <a:off x="4805257" y="4993356"/>
                <a:ext cx="0" cy="198101"/>
              </a:xfrm>
              <a:prstGeom prst="straightConnector1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單箭頭接點 71"/>
              <p:cNvCxnSpPr>
                <a:stCxn id="77" idx="2"/>
                <a:endCxn id="76" idx="0"/>
              </p:cNvCxnSpPr>
              <p:nvPr/>
            </p:nvCxnSpPr>
            <p:spPr>
              <a:xfrm>
                <a:off x="4805257" y="5515457"/>
                <a:ext cx="0" cy="198099"/>
              </a:xfrm>
              <a:prstGeom prst="straightConnector1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單箭頭接點 120"/>
              <p:cNvCxnSpPr>
                <a:stCxn id="66" idx="2"/>
                <a:endCxn id="68" idx="0"/>
              </p:cNvCxnSpPr>
              <p:nvPr/>
            </p:nvCxnSpPr>
            <p:spPr>
              <a:xfrm>
                <a:off x="3065425" y="3603830"/>
                <a:ext cx="1" cy="1428939"/>
              </a:xfrm>
              <a:prstGeom prst="straightConnector1">
                <a:avLst/>
              </a:prstGeom>
              <a:ln w="1270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9" name="圖片 78" descr="https://lh6.googleusercontent.com/khzzCuGux7Hy08zoRdzuXa98TCUQYGbmEwhYXVPQ3623UzaBYqrzEggDE4TMFa-ueLRcgJAfjQQ8oHCVvTBjut5qKMDQKuBTJgsRgU509uroHxUWeEvVLir11jwoog12qimo7Ves"/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957" y="1134942"/>
            <a:ext cx="1658122" cy="221182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圖片 79" descr="https://lh6.googleusercontent.com/MQc5P1uldrNPyR4XGg9QwRC5-WVAHJtD488gmGFEEH3jgIf-AEfsZhD9PBLycPoAXRKI91Oi5wW8V-iQfMdyIuCPi6tw4woXube83C7w5hYDTDHIjt6WsmR31ZcMgQiUedQveN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809" y="4938307"/>
            <a:ext cx="1618423" cy="13761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6" name="右彎箭號 125"/>
          <p:cNvSpPr/>
          <p:nvPr/>
        </p:nvSpPr>
        <p:spPr>
          <a:xfrm rot="5400000">
            <a:off x="7983248" y="477016"/>
            <a:ext cx="469931" cy="583326"/>
          </a:xfrm>
          <a:prstGeom prst="bentArrow">
            <a:avLst>
              <a:gd name="adj1" fmla="val 17881"/>
              <a:gd name="adj2" fmla="val 25000"/>
              <a:gd name="adj3" fmla="val 25000"/>
              <a:gd name="adj4" fmla="val 43750"/>
            </a:avLst>
          </a:prstGeom>
          <a:solidFill>
            <a:srgbClr val="3753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72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手繪多邊形 15"/>
          <p:cNvSpPr/>
          <p:nvPr/>
        </p:nvSpPr>
        <p:spPr>
          <a:xfrm>
            <a:off x="781801" y="4665971"/>
            <a:ext cx="3132000" cy="1620000"/>
          </a:xfrm>
          <a:custGeom>
            <a:avLst/>
            <a:gdLst>
              <a:gd name="connsiteX0" fmla="*/ 0 w 3567207"/>
              <a:gd name="connsiteY0" fmla="*/ 167282 h 1672823"/>
              <a:gd name="connsiteX1" fmla="*/ 167282 w 3567207"/>
              <a:gd name="connsiteY1" fmla="*/ 0 h 1672823"/>
              <a:gd name="connsiteX2" fmla="*/ 3399925 w 3567207"/>
              <a:gd name="connsiteY2" fmla="*/ 0 h 1672823"/>
              <a:gd name="connsiteX3" fmla="*/ 3567207 w 3567207"/>
              <a:gd name="connsiteY3" fmla="*/ 167282 h 1672823"/>
              <a:gd name="connsiteX4" fmla="*/ 3567207 w 3567207"/>
              <a:gd name="connsiteY4" fmla="*/ 1505541 h 1672823"/>
              <a:gd name="connsiteX5" fmla="*/ 3399925 w 3567207"/>
              <a:gd name="connsiteY5" fmla="*/ 1672823 h 1672823"/>
              <a:gd name="connsiteX6" fmla="*/ 167282 w 3567207"/>
              <a:gd name="connsiteY6" fmla="*/ 1672823 h 1672823"/>
              <a:gd name="connsiteX7" fmla="*/ 0 w 3567207"/>
              <a:gd name="connsiteY7" fmla="*/ 1505541 h 1672823"/>
              <a:gd name="connsiteX8" fmla="*/ 0 w 3567207"/>
              <a:gd name="connsiteY8" fmla="*/ 167282 h 167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7207" h="1672823">
                <a:moveTo>
                  <a:pt x="0" y="167282"/>
                </a:moveTo>
                <a:cubicBezTo>
                  <a:pt x="0" y="74895"/>
                  <a:pt x="74895" y="0"/>
                  <a:pt x="167282" y="0"/>
                </a:cubicBezTo>
                <a:lnTo>
                  <a:pt x="3399925" y="0"/>
                </a:lnTo>
                <a:cubicBezTo>
                  <a:pt x="3492312" y="0"/>
                  <a:pt x="3567207" y="74895"/>
                  <a:pt x="3567207" y="167282"/>
                </a:cubicBezTo>
                <a:lnTo>
                  <a:pt x="3567207" y="1505541"/>
                </a:lnTo>
                <a:cubicBezTo>
                  <a:pt x="3567207" y="1597928"/>
                  <a:pt x="3492312" y="1672823"/>
                  <a:pt x="3399925" y="1672823"/>
                </a:cubicBezTo>
                <a:lnTo>
                  <a:pt x="167282" y="1672823"/>
                </a:lnTo>
                <a:cubicBezTo>
                  <a:pt x="74895" y="1672823"/>
                  <a:pt x="0" y="1597928"/>
                  <a:pt x="0" y="1505541"/>
                </a:cubicBezTo>
                <a:lnTo>
                  <a:pt x="0" y="167282"/>
                </a:lnTo>
                <a:close/>
              </a:path>
            </a:pathLst>
          </a:custGeom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326" tIns="105326" rIns="1175488" bIns="523532" numCol="1" spcCol="127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手繪多邊形 16"/>
          <p:cNvSpPr/>
          <p:nvPr/>
        </p:nvSpPr>
        <p:spPr>
          <a:xfrm>
            <a:off x="2413839" y="4802506"/>
            <a:ext cx="1512000" cy="1512000"/>
          </a:xfrm>
          <a:custGeom>
            <a:avLst/>
            <a:gdLst>
              <a:gd name="connsiteX0" fmla="*/ 0 w 2232307"/>
              <a:gd name="connsiteY0" fmla="*/ 2245470 h 2245470"/>
              <a:gd name="connsiteX1" fmla="*/ 2232307 w 2232307"/>
              <a:gd name="connsiteY1" fmla="*/ 0 h 2245470"/>
              <a:gd name="connsiteX2" fmla="*/ 2232307 w 2232307"/>
              <a:gd name="connsiteY2" fmla="*/ 2245470 h 2245470"/>
              <a:gd name="connsiteX3" fmla="*/ 0 w 2232307"/>
              <a:gd name="connsiteY3" fmla="*/ 2245470 h 2245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2307" h="2245470">
                <a:moveTo>
                  <a:pt x="0" y="2245470"/>
                </a:moveTo>
                <a:cubicBezTo>
                  <a:pt x="0" y="1005331"/>
                  <a:pt x="999438" y="0"/>
                  <a:pt x="2232307" y="0"/>
                </a:cubicBezTo>
                <a:lnTo>
                  <a:pt x="2232307" y="2245470"/>
                </a:lnTo>
                <a:lnTo>
                  <a:pt x="0" y="224547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4516" tIns="828371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TW" sz="2800" dirty="0" smtClean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1446625" y="6288979"/>
            <a:ext cx="4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5</a:t>
            </a:r>
            <a:endParaRPr lang="zh-TW" altLang="en-US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81802" y="4665971"/>
            <a:ext cx="26570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200000"/>
              </a:lnSpc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透過手機拍攝樂譜</a:t>
            </a:r>
          </a:p>
          <a:p>
            <a:pPr marL="285750" lvl="3" indent="-285750"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音符、指法</a:t>
            </a: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識別</a:t>
            </a:r>
            <a:r>
              <a:rPr lang="en-US" altLang="zh-TW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</a:b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自動生成</a:t>
            </a: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電子樂譜</a:t>
            </a:r>
          </a:p>
          <a:p>
            <a:pPr marL="285750" lvl="3" indent="-285750">
              <a:lnSpc>
                <a:spcPct val="200000"/>
              </a:lnSpc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MIDI</a:t>
            </a: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檔</a:t>
            </a:r>
            <a:endParaRPr lang="zh-TW" altLang="en-US" sz="14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848829" y="637710"/>
            <a:ext cx="2868651" cy="2742876"/>
            <a:chOff x="26041" y="149731"/>
            <a:chExt cx="2727196" cy="2479104"/>
          </a:xfrm>
        </p:grpSpPr>
        <p:grpSp>
          <p:nvGrpSpPr>
            <p:cNvPr id="27" name="群組 26"/>
            <p:cNvGrpSpPr/>
            <p:nvPr/>
          </p:nvGrpSpPr>
          <p:grpSpPr>
            <a:xfrm>
              <a:off x="26041" y="149731"/>
              <a:ext cx="2727196" cy="2479104"/>
              <a:chOff x="3680798" y="1667482"/>
              <a:chExt cx="4600323" cy="4449568"/>
            </a:xfrm>
          </p:grpSpPr>
          <p:sp>
            <p:nvSpPr>
              <p:cNvPr id="35" name="手繪多邊形 34"/>
              <p:cNvSpPr/>
              <p:nvPr/>
            </p:nvSpPr>
            <p:spPr>
              <a:xfrm>
                <a:off x="3680798" y="1667482"/>
                <a:ext cx="2251530" cy="2201687"/>
              </a:xfrm>
              <a:custGeom>
                <a:avLst/>
                <a:gdLst>
                  <a:gd name="connsiteX0" fmla="*/ 0 w 2232307"/>
                  <a:gd name="connsiteY0" fmla="*/ 2245470 h 2245470"/>
                  <a:gd name="connsiteX1" fmla="*/ 2232307 w 2232307"/>
                  <a:gd name="connsiteY1" fmla="*/ 0 h 2245470"/>
                  <a:gd name="connsiteX2" fmla="*/ 2232307 w 2232307"/>
                  <a:gd name="connsiteY2" fmla="*/ 2245470 h 2245470"/>
                  <a:gd name="connsiteX3" fmla="*/ 0 w 2232307"/>
                  <a:gd name="connsiteY3" fmla="*/ 2245470 h 224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2307" h="2245470">
                    <a:moveTo>
                      <a:pt x="0" y="2245470"/>
                    </a:moveTo>
                    <a:cubicBezTo>
                      <a:pt x="0" y="1005331"/>
                      <a:pt x="999438" y="0"/>
                      <a:pt x="2232307" y="0"/>
                    </a:cubicBezTo>
                    <a:lnTo>
                      <a:pt x="2232307" y="2245470"/>
                    </a:lnTo>
                    <a:lnTo>
                      <a:pt x="0" y="224547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24516" tIns="828371" rIns="170688" bIns="170688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b="1" dirty="0" smtClean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b="1" dirty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000" kern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6" name="手繪多邊形 35"/>
              <p:cNvSpPr/>
              <p:nvPr/>
            </p:nvSpPr>
            <p:spPr>
              <a:xfrm>
                <a:off x="6029591" y="1667482"/>
                <a:ext cx="2251530" cy="2201687"/>
              </a:xfrm>
              <a:custGeom>
                <a:avLst/>
                <a:gdLst>
                  <a:gd name="connsiteX0" fmla="*/ 0 w 2245470"/>
                  <a:gd name="connsiteY0" fmla="*/ 2232307 h 2232307"/>
                  <a:gd name="connsiteX1" fmla="*/ 2245470 w 2245470"/>
                  <a:gd name="connsiteY1" fmla="*/ 0 h 2232307"/>
                  <a:gd name="connsiteX2" fmla="*/ 2245470 w 2245470"/>
                  <a:gd name="connsiteY2" fmla="*/ 2232307 h 2232307"/>
                  <a:gd name="connsiteX3" fmla="*/ 0 w 2245470"/>
                  <a:gd name="connsiteY3" fmla="*/ 2232307 h 223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470" h="2232307">
                    <a:moveTo>
                      <a:pt x="1" y="0"/>
                    </a:moveTo>
                    <a:cubicBezTo>
                      <a:pt x="1240139" y="0"/>
                      <a:pt x="2245469" y="999438"/>
                      <a:pt x="2245469" y="2232307"/>
                    </a:cubicBezTo>
                    <a:lnTo>
                      <a:pt x="1" y="2232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9" tIns="828372" rIns="824516" bIns="170688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000" kern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7" name="手繪多邊形 36"/>
              <p:cNvSpPr/>
              <p:nvPr/>
            </p:nvSpPr>
            <p:spPr>
              <a:xfrm>
                <a:off x="6029591" y="3915363"/>
                <a:ext cx="2251530" cy="2201687"/>
              </a:xfrm>
              <a:custGeom>
                <a:avLst/>
                <a:gdLst>
                  <a:gd name="connsiteX0" fmla="*/ 0 w 2232307"/>
                  <a:gd name="connsiteY0" fmla="*/ 2245470 h 2245470"/>
                  <a:gd name="connsiteX1" fmla="*/ 2232307 w 2232307"/>
                  <a:gd name="connsiteY1" fmla="*/ 0 h 2245470"/>
                  <a:gd name="connsiteX2" fmla="*/ 2232307 w 2232307"/>
                  <a:gd name="connsiteY2" fmla="*/ 2245470 h 2245470"/>
                  <a:gd name="connsiteX3" fmla="*/ 0 w 2232307"/>
                  <a:gd name="connsiteY3" fmla="*/ 2245470 h 224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2307" h="2245470">
                    <a:moveTo>
                      <a:pt x="2232307" y="0"/>
                    </a:moveTo>
                    <a:cubicBezTo>
                      <a:pt x="2232307" y="1240139"/>
                      <a:pt x="1232869" y="2245470"/>
                      <a:pt x="0" y="2245470"/>
                    </a:cubicBezTo>
                    <a:lnTo>
                      <a:pt x="0" y="0"/>
                    </a:lnTo>
                    <a:lnTo>
                      <a:pt x="22323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824516" bIns="828371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8" name="手繪多邊形 37"/>
              <p:cNvSpPr/>
              <p:nvPr/>
            </p:nvSpPr>
            <p:spPr>
              <a:xfrm>
                <a:off x="3680798" y="3915363"/>
                <a:ext cx="2251530" cy="2201687"/>
              </a:xfrm>
              <a:custGeom>
                <a:avLst/>
                <a:gdLst>
                  <a:gd name="connsiteX0" fmla="*/ 0 w 2245470"/>
                  <a:gd name="connsiteY0" fmla="*/ 2232307 h 2232307"/>
                  <a:gd name="connsiteX1" fmla="*/ 2245470 w 2245470"/>
                  <a:gd name="connsiteY1" fmla="*/ 0 h 2232307"/>
                  <a:gd name="connsiteX2" fmla="*/ 2245470 w 2245470"/>
                  <a:gd name="connsiteY2" fmla="*/ 2232307 h 2232307"/>
                  <a:gd name="connsiteX3" fmla="*/ 0 w 2245470"/>
                  <a:gd name="connsiteY3" fmla="*/ 2232307 h 223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470" h="2232307">
                    <a:moveTo>
                      <a:pt x="2245469" y="2232307"/>
                    </a:moveTo>
                    <a:cubicBezTo>
                      <a:pt x="1005331" y="2232307"/>
                      <a:pt x="1" y="1232869"/>
                      <a:pt x="1" y="0"/>
                    </a:cubicBezTo>
                    <a:lnTo>
                      <a:pt x="2245469" y="0"/>
                    </a:lnTo>
                    <a:lnTo>
                      <a:pt x="2245469" y="22323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24517" tIns="170689" rIns="170688" bIns="828371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9" name="橢圓 38"/>
              <p:cNvSpPr/>
              <p:nvPr/>
            </p:nvSpPr>
            <p:spPr>
              <a:xfrm>
                <a:off x="5315676" y="3298928"/>
                <a:ext cx="1095173" cy="1071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b="1" dirty="0">
                  <a:solidFill>
                    <a:srgbClr val="002060"/>
                  </a:solidFill>
                  <a:latin typeface="Segoe Print" panose="02000600000000000000" pitchFamily="2" charset="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28" name="文字方塊 27"/>
            <p:cNvSpPr txBox="1"/>
            <p:nvPr/>
          </p:nvSpPr>
          <p:spPr>
            <a:xfrm>
              <a:off x="165763" y="644835"/>
              <a:ext cx="1201765" cy="639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樂譜辨識系統</a:t>
              </a:r>
              <a:endParaRPr lang="zh-TW" altLang="en-US" sz="2000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82604" y="1503736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人性化</a:t>
              </a:r>
            </a:p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操作</a:t>
              </a:r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介面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337980" y="1499601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雲端</a:t>
              </a:r>
            </a:p>
            <a:p>
              <a:pPr algn="ctr"/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資料庫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3" name="TextBox 44">
              <a:extLst>
                <a:ext uri="{FF2B5EF4-FFF2-40B4-BE49-F238E27FC236}">
                  <a16:creationId xmlns:a16="http://schemas.microsoft.com/office/drawing/2014/main" xmlns="" id="{23B674AD-631A-421A-A833-B9E48FF35154}"/>
                </a:ext>
              </a:extLst>
            </p:cNvPr>
            <p:cNvSpPr txBox="1"/>
            <p:nvPr/>
          </p:nvSpPr>
          <p:spPr>
            <a:xfrm>
              <a:off x="883801" y="1136181"/>
              <a:ext cx="936744" cy="4729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i</a:t>
              </a:r>
              <a:r>
                <a:rPr lang="en-US" altLang="zh-TW" sz="1400" b="1" dirty="0" smtClean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 - </a:t>
              </a:r>
            </a:p>
            <a:p>
              <a:pPr algn="ctr"/>
              <a:r>
                <a:rPr lang="en-US" altLang="zh-TW" sz="1400" b="1" dirty="0" smtClean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Piano</a:t>
              </a:r>
              <a:endParaRPr lang="en-US" altLang="ko-KR" sz="1400" b="1" dirty="0">
                <a:solidFill>
                  <a:srgbClr val="688988"/>
                </a:solidFill>
                <a:latin typeface="Segoe Print" panose="02000600000000000000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2487765" y="546346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zh-TW" altLang="en-US" sz="2400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樂譜</a:t>
            </a:r>
            <a:endParaRPr lang="en-US" altLang="zh-TW" sz="2400" dirty="0" smtClean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  <a:p>
            <a:pPr lvl="0" algn="r"/>
            <a:r>
              <a:rPr lang="zh-TW" altLang="en-US" sz="2400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辨識系統</a:t>
            </a:r>
            <a:endParaRPr lang="en-US" altLang="zh-TW" sz="2400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pic>
        <p:nvPicPr>
          <p:cNvPr id="52" name="圖片 51"/>
          <p:cNvPicPr preferRelativeResize="0"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81" b="97505" l="12084" r="882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67" t="10438" r="12630" b="4211"/>
          <a:stretch/>
        </p:blipFill>
        <p:spPr>
          <a:xfrm>
            <a:off x="8260609" y="2600460"/>
            <a:ext cx="2770317" cy="3693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7" name="群組 56"/>
          <p:cNvGrpSpPr>
            <a:grpSpLocks noChangeAspect="1"/>
          </p:cNvGrpSpPr>
          <p:nvPr/>
        </p:nvGrpSpPr>
        <p:grpSpPr>
          <a:xfrm>
            <a:off x="4459805" y="714000"/>
            <a:ext cx="1468800" cy="1252482"/>
            <a:chOff x="11121413" y="10983233"/>
            <a:chExt cx="1728000" cy="1473508"/>
          </a:xfrm>
        </p:grpSpPr>
        <p:pic>
          <p:nvPicPr>
            <p:cNvPr id="58" name="圖片 57" descr="https://lh5.googleusercontent.com/9CIlR0IVmcXj1Je_ldxqDySzvOL0qpNBLdsUudXEJ7CMc2m-Ei6N1H9cNa2mJTGE-7qUvgbgosu8zqScn2U8Ud2YyndCGO4XyB8_qXMiqtLT973-IBEzzor1xbMHjUxPCpkCCHzH"/>
            <p:cNvPicPr preferRelativeResize="0"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1413" y="10983233"/>
              <a:ext cx="1728000" cy="1473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文字方塊 80"/>
            <p:cNvSpPr txBox="1"/>
            <p:nvPr/>
          </p:nvSpPr>
          <p:spPr>
            <a:xfrm>
              <a:off x="11121415" y="10983233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四分音符中央</a:t>
              </a:r>
              <a:r>
                <a:rPr lang="en-US" altLang="zh-TW" sz="1200" dirty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C</a:t>
              </a:r>
              <a:endParaRPr lang="zh-TW" altLang="en-US" sz="1200" dirty="0">
                <a:solidFill>
                  <a:srgbClr val="003492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82" name="群組 81"/>
          <p:cNvGrpSpPr>
            <a:grpSpLocks noChangeAspect="1"/>
          </p:cNvGrpSpPr>
          <p:nvPr/>
        </p:nvGrpSpPr>
        <p:grpSpPr>
          <a:xfrm>
            <a:off x="6151353" y="714000"/>
            <a:ext cx="1468800" cy="1252482"/>
            <a:chOff x="13006752" y="10983233"/>
            <a:chExt cx="1728000" cy="1473508"/>
          </a:xfrm>
        </p:grpSpPr>
        <p:pic>
          <p:nvPicPr>
            <p:cNvPr id="83" name="圖片 82" descr="https://lh5.googleusercontent.com/A76qUhmCNw2O0bu8etouFGxYMqPfxCWrQ14nNT6tpurNlXWna9c60EPqYv3mTzL6VMlsYoBLKteW-ue_rq3CsdN5vbXcDU1vh4ZC8R_6S5PYPLAv_G9oqllIKatBSnONjyjlFgKx"/>
            <p:cNvPicPr preferRelativeResize="0"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6752" y="10983233"/>
              <a:ext cx="1728000" cy="1473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文字方塊 83"/>
            <p:cNvSpPr txBox="1"/>
            <p:nvPr/>
          </p:nvSpPr>
          <p:spPr>
            <a:xfrm>
              <a:off x="13006752" y="10983233"/>
              <a:ext cx="1223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四分音符中央</a:t>
              </a:r>
              <a:r>
                <a:rPr lang="en-US" altLang="zh-TW" sz="1200" dirty="0" smtClean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D</a:t>
              </a:r>
              <a:endParaRPr lang="zh-TW" altLang="en-US" sz="1200" dirty="0">
                <a:solidFill>
                  <a:srgbClr val="003492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85" name="群組 84"/>
          <p:cNvGrpSpPr>
            <a:grpSpLocks noChangeAspect="1"/>
          </p:cNvGrpSpPr>
          <p:nvPr/>
        </p:nvGrpSpPr>
        <p:grpSpPr>
          <a:xfrm>
            <a:off x="4459805" y="2229833"/>
            <a:ext cx="1468800" cy="1252482"/>
            <a:chOff x="14892090" y="10983233"/>
            <a:chExt cx="1728000" cy="1473508"/>
          </a:xfrm>
        </p:grpSpPr>
        <p:pic>
          <p:nvPicPr>
            <p:cNvPr id="86" name="圖片 85" descr="https://lh6.googleusercontent.com/G-aYfWXgM17E7W9xs_qs0AibDHSidim_-TK6T8iD1tMwp08iaLaOcZwdcqkTvl8Tk2GSIOEQRlEgNunJvh7jr4A0GiaMgl_8xUTq5EE2Qu5lWsJ0WSKT60IrdzaPcOYRLPqKDapx"/>
            <p:cNvPicPr preferRelativeResize="0"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2090" y="10983233"/>
              <a:ext cx="1728000" cy="1473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文字方塊 86"/>
            <p:cNvSpPr txBox="1"/>
            <p:nvPr/>
          </p:nvSpPr>
          <p:spPr>
            <a:xfrm>
              <a:off x="14892090" y="10983233"/>
              <a:ext cx="11913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四分音符中央</a:t>
              </a:r>
              <a:r>
                <a:rPr lang="en-US" altLang="zh-TW" sz="1200" dirty="0" smtClean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E</a:t>
              </a:r>
              <a:endParaRPr lang="zh-TW" altLang="en-US" sz="1200" dirty="0">
                <a:solidFill>
                  <a:srgbClr val="003492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88" name="群組 87"/>
          <p:cNvGrpSpPr>
            <a:grpSpLocks noChangeAspect="1"/>
          </p:cNvGrpSpPr>
          <p:nvPr/>
        </p:nvGrpSpPr>
        <p:grpSpPr>
          <a:xfrm>
            <a:off x="4459805" y="3745666"/>
            <a:ext cx="1468800" cy="1252482"/>
            <a:chOff x="11121413" y="12602871"/>
            <a:chExt cx="1728000" cy="1473508"/>
          </a:xfrm>
        </p:grpSpPr>
        <p:pic>
          <p:nvPicPr>
            <p:cNvPr id="89" name="圖片 88" descr="https://lh5.googleusercontent.com/-LUD4Lto1JGNNBxgRXfej1efdlpWPhzTG_orr2EVayBiOk8KcSEDgopc5dAn2h4Y4C19zwt_bA0fHxkpEvrcsNEx7FLwq6Ee5fP6RL9TMzujxF8ailszCsgBhYzVyPNx6oBLKrmA"/>
            <p:cNvPicPr preferRelativeResize="0"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1413" y="12602871"/>
              <a:ext cx="1728000" cy="1473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文字方塊 89"/>
            <p:cNvSpPr txBox="1"/>
            <p:nvPr/>
          </p:nvSpPr>
          <p:spPr>
            <a:xfrm>
              <a:off x="11121415" y="12602871"/>
              <a:ext cx="11881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四分音符中央</a:t>
              </a:r>
              <a:r>
                <a:rPr lang="en-US" altLang="zh-TW" sz="1200" dirty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F</a:t>
              </a:r>
              <a:endParaRPr lang="zh-TW" altLang="en-US" sz="1200" dirty="0">
                <a:solidFill>
                  <a:srgbClr val="003492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91" name="群組 90"/>
          <p:cNvGrpSpPr>
            <a:grpSpLocks noChangeAspect="1"/>
          </p:cNvGrpSpPr>
          <p:nvPr/>
        </p:nvGrpSpPr>
        <p:grpSpPr>
          <a:xfrm>
            <a:off x="6151353" y="3745666"/>
            <a:ext cx="1468800" cy="1252482"/>
            <a:chOff x="13006751" y="12602871"/>
            <a:chExt cx="1728000" cy="1473508"/>
          </a:xfrm>
        </p:grpSpPr>
        <p:pic>
          <p:nvPicPr>
            <p:cNvPr id="92" name="圖片 91" descr="https://lh5.googleusercontent.com/Pgc6UtldoqbUxEw-dr-3G_epLzbEXE_Ay5Q5n1VcegCBoKLuuv_16RIwpUGrphWHbBlrwy_-HpfENz1Yl4kfaoTmIrQ61HXtAeRjNOamFRMNI9UCIHNhuIAK6Ogp2Hl7J2pUw_RD"/>
            <p:cNvPicPr preferRelativeResize="0"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6751" y="12602871"/>
              <a:ext cx="1728000" cy="1473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文字方塊 92"/>
            <p:cNvSpPr txBox="1"/>
            <p:nvPr/>
          </p:nvSpPr>
          <p:spPr>
            <a:xfrm>
              <a:off x="13010993" y="12602871"/>
              <a:ext cx="12218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 smtClean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四分音符中央</a:t>
              </a:r>
              <a:r>
                <a:rPr lang="en-US" altLang="zh-TW" sz="1200" dirty="0" smtClean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G</a:t>
              </a:r>
              <a:endParaRPr lang="zh-TW" altLang="en-US" sz="1200" dirty="0">
                <a:solidFill>
                  <a:srgbClr val="003492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95" name="群組 94"/>
          <p:cNvGrpSpPr>
            <a:grpSpLocks noChangeAspect="1"/>
          </p:cNvGrpSpPr>
          <p:nvPr/>
        </p:nvGrpSpPr>
        <p:grpSpPr>
          <a:xfrm>
            <a:off x="6151353" y="2229833"/>
            <a:ext cx="1468800" cy="1252482"/>
            <a:chOff x="14892090" y="12602871"/>
            <a:chExt cx="1728000" cy="1473508"/>
          </a:xfrm>
        </p:grpSpPr>
        <p:pic>
          <p:nvPicPr>
            <p:cNvPr id="96" name="圖片 95" descr="https://lh3.googleusercontent.com/ft8ysX1ZfrviB8mORGS1hcz_4lXqDmMCftlUNLDs-kXGxcMn9OgJum89KwYRy1wXNqtdXp2D7UAnIp51esD9sE3Y6ena_nHUvnIzjdos0rIZrlKFrxky0_Qf0ZQKxP3e7FbwMnYW"/>
            <p:cNvPicPr preferRelativeResize="0"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92090" y="12602871"/>
              <a:ext cx="1728000" cy="1473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文字方塊 96"/>
            <p:cNvSpPr txBox="1"/>
            <p:nvPr/>
          </p:nvSpPr>
          <p:spPr>
            <a:xfrm>
              <a:off x="14892090" y="12602871"/>
              <a:ext cx="11913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二</a:t>
              </a:r>
              <a:r>
                <a:rPr lang="zh-TW" altLang="en-US" sz="1200" dirty="0" smtClean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分音符中央</a:t>
              </a:r>
              <a:r>
                <a:rPr lang="en-US" altLang="zh-TW" sz="1200" dirty="0">
                  <a:solidFill>
                    <a:srgbClr val="003492"/>
                  </a:solidFill>
                  <a:latin typeface="微軟正黑體" pitchFamily="34" charset="-120"/>
                  <a:ea typeface="微軟正黑體" pitchFamily="34" charset="-120"/>
                </a:rPr>
                <a:t>E</a:t>
              </a:r>
              <a:endParaRPr lang="zh-TW" altLang="en-US" sz="1200" dirty="0">
                <a:solidFill>
                  <a:srgbClr val="003492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98" name="圖片 13" descr="1"/>
          <p:cNvPicPr preferRelativeResize="0"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445" y="714002"/>
            <a:ext cx="514800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圖片 16" descr="2"/>
          <p:cNvPicPr preferRelativeResize="0"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794" y="714002"/>
            <a:ext cx="514800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圖片 18" descr="3"/>
          <p:cNvPicPr preferRelativeResize="0"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142" y="714002"/>
            <a:ext cx="514800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圖片 17" descr="4"/>
          <p:cNvPicPr preferRelativeResize="0"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974" y="714002"/>
            <a:ext cx="514800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圖片 15" descr="5"/>
          <p:cNvPicPr preferRelativeResize="0"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643" y="714002"/>
            <a:ext cx="514800" cy="5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文字方塊 42"/>
          <p:cNvSpPr txBox="1"/>
          <p:nvPr/>
        </p:nvSpPr>
        <p:spPr>
          <a:xfrm>
            <a:off x="2232063" y="1196597"/>
            <a:ext cx="126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彈奏</a:t>
            </a:r>
            <a:r>
              <a: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評分</a:t>
            </a:r>
            <a:r>
              <a:rPr lang="zh-TW" altLang="en-US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系統</a:t>
            </a:r>
            <a:endParaRPr lang="zh-TW" altLang="en-US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34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/>
          <p:nvPr/>
        </p:nvSpPr>
        <p:spPr>
          <a:xfrm>
            <a:off x="794304" y="4668979"/>
            <a:ext cx="3132000" cy="1620000"/>
          </a:xfrm>
          <a:custGeom>
            <a:avLst/>
            <a:gdLst>
              <a:gd name="connsiteX0" fmla="*/ 0 w 3567207"/>
              <a:gd name="connsiteY0" fmla="*/ 167282 h 1672823"/>
              <a:gd name="connsiteX1" fmla="*/ 167282 w 3567207"/>
              <a:gd name="connsiteY1" fmla="*/ 0 h 1672823"/>
              <a:gd name="connsiteX2" fmla="*/ 3399925 w 3567207"/>
              <a:gd name="connsiteY2" fmla="*/ 0 h 1672823"/>
              <a:gd name="connsiteX3" fmla="*/ 3567207 w 3567207"/>
              <a:gd name="connsiteY3" fmla="*/ 167282 h 1672823"/>
              <a:gd name="connsiteX4" fmla="*/ 3567207 w 3567207"/>
              <a:gd name="connsiteY4" fmla="*/ 1505541 h 1672823"/>
              <a:gd name="connsiteX5" fmla="*/ 3399925 w 3567207"/>
              <a:gd name="connsiteY5" fmla="*/ 1672823 h 1672823"/>
              <a:gd name="connsiteX6" fmla="*/ 167282 w 3567207"/>
              <a:gd name="connsiteY6" fmla="*/ 1672823 h 1672823"/>
              <a:gd name="connsiteX7" fmla="*/ 0 w 3567207"/>
              <a:gd name="connsiteY7" fmla="*/ 1505541 h 1672823"/>
              <a:gd name="connsiteX8" fmla="*/ 0 w 3567207"/>
              <a:gd name="connsiteY8" fmla="*/ 167282 h 167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7207" h="1672823">
                <a:moveTo>
                  <a:pt x="0" y="167282"/>
                </a:moveTo>
                <a:cubicBezTo>
                  <a:pt x="0" y="74895"/>
                  <a:pt x="74895" y="0"/>
                  <a:pt x="167282" y="0"/>
                </a:cubicBezTo>
                <a:lnTo>
                  <a:pt x="3399925" y="0"/>
                </a:lnTo>
                <a:cubicBezTo>
                  <a:pt x="3492312" y="0"/>
                  <a:pt x="3567207" y="74895"/>
                  <a:pt x="3567207" y="167282"/>
                </a:cubicBezTo>
                <a:lnTo>
                  <a:pt x="3567207" y="1505541"/>
                </a:lnTo>
                <a:cubicBezTo>
                  <a:pt x="3567207" y="1597928"/>
                  <a:pt x="3492312" y="1672823"/>
                  <a:pt x="3399925" y="1672823"/>
                </a:cubicBezTo>
                <a:lnTo>
                  <a:pt x="167282" y="1672823"/>
                </a:lnTo>
                <a:cubicBezTo>
                  <a:pt x="74895" y="1672823"/>
                  <a:pt x="0" y="1597928"/>
                  <a:pt x="0" y="1505541"/>
                </a:cubicBezTo>
                <a:lnTo>
                  <a:pt x="0" y="167282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75489" tIns="105326" rIns="105325" bIns="523532" numCol="1" spcCol="127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SzPct val="90000"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8" name="手繪多邊形 17"/>
          <p:cNvSpPr/>
          <p:nvPr/>
        </p:nvSpPr>
        <p:spPr>
          <a:xfrm>
            <a:off x="783153" y="4796241"/>
            <a:ext cx="1512000" cy="1512000"/>
          </a:xfrm>
          <a:custGeom>
            <a:avLst/>
            <a:gdLst>
              <a:gd name="connsiteX0" fmla="*/ 0 w 2245470"/>
              <a:gd name="connsiteY0" fmla="*/ 2232307 h 2232307"/>
              <a:gd name="connsiteX1" fmla="*/ 2245470 w 2245470"/>
              <a:gd name="connsiteY1" fmla="*/ 0 h 2232307"/>
              <a:gd name="connsiteX2" fmla="*/ 2245470 w 2245470"/>
              <a:gd name="connsiteY2" fmla="*/ 2232307 h 2232307"/>
              <a:gd name="connsiteX3" fmla="*/ 0 w 2245470"/>
              <a:gd name="connsiteY3" fmla="*/ 2232307 h 223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5470" h="2232307">
                <a:moveTo>
                  <a:pt x="1" y="0"/>
                </a:moveTo>
                <a:cubicBezTo>
                  <a:pt x="1240139" y="0"/>
                  <a:pt x="2245469" y="999438"/>
                  <a:pt x="2245469" y="2232307"/>
                </a:cubicBezTo>
                <a:lnTo>
                  <a:pt x="1" y="223230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9" tIns="828372" rIns="824516" bIns="170688" numCol="1" spcCol="1270" anchor="ctr" anchorCtr="0">
            <a:noAutofit/>
          </a:bodyPr>
          <a:lstStyle/>
          <a:p>
            <a:pPr lvl="0" algn="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TW" sz="2800" kern="1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endParaRPr lang="zh-TW" altLang="en-US" sz="2800" kern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1446625" y="6288979"/>
            <a:ext cx="44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6</a:t>
            </a:r>
            <a:endParaRPr lang="zh-TW" altLang="en-US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92069" y="4680649"/>
            <a:ext cx="2734235" cy="148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 algn="r" defTabSz="8001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Tx/>
              <a:buChar char="••"/>
            </a:pPr>
            <a:r>
              <a:rPr lang="zh-TW" altLang="en-US" sz="1400" dirty="0" smtClean="0">
                <a:solidFill>
                  <a:schemeClr val="accent1">
                    <a:lumMod val="5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利用聲音與視覺感測器</a:t>
            </a:r>
            <a:endParaRPr lang="en-US" altLang="zh-TW" sz="1400" dirty="0" smtClean="0">
              <a:solidFill>
                <a:schemeClr val="accent1">
                  <a:lumMod val="50000"/>
                </a:schemeClr>
              </a:solidFill>
              <a:latin typeface="微軟正黑體 Light" pitchFamily="34" charset="-120"/>
              <a:ea typeface="微軟正黑體 Light" pitchFamily="34" charset="-120"/>
            </a:endParaRPr>
          </a:p>
          <a:p>
            <a:pPr marL="171450" lvl="1" indent="-171450" algn="r" defTabSz="8001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Tx/>
              <a:buChar char="••"/>
            </a:pPr>
            <a:r>
              <a:rPr lang="zh-TW" altLang="en-US" sz="1400" dirty="0" smtClean="0">
                <a:solidFill>
                  <a:schemeClr val="accent1">
                    <a:lumMod val="5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音訊</a:t>
            </a:r>
            <a:r>
              <a:rPr lang="zh-TW" altLang="en-US" sz="1400" dirty="0">
                <a:solidFill>
                  <a:schemeClr val="accent1">
                    <a:lumMod val="5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識別</a:t>
            </a:r>
            <a:endParaRPr lang="en-US" altLang="zh-TW" sz="1400" dirty="0">
              <a:solidFill>
                <a:schemeClr val="accent1">
                  <a:lumMod val="50000"/>
                </a:schemeClr>
              </a:solidFill>
              <a:latin typeface="微軟正黑體 Light" pitchFamily="34" charset="-120"/>
              <a:ea typeface="微軟正黑體 Light" pitchFamily="34" charset="-120"/>
            </a:endParaRPr>
          </a:p>
          <a:p>
            <a:pPr marL="171450" lvl="1" indent="-171450" algn="r" defTabSz="8001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Tx/>
              <a:buChar char="••"/>
            </a:pPr>
            <a:r>
              <a:rPr lang="zh-TW" altLang="en-US" sz="1400" dirty="0" smtClean="0">
                <a:solidFill>
                  <a:schemeClr val="accent1">
                    <a:lumMod val="5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指法辨識</a:t>
            </a:r>
            <a:endParaRPr lang="en-US" altLang="zh-TW" sz="1400" dirty="0" smtClean="0">
              <a:solidFill>
                <a:schemeClr val="accent1">
                  <a:lumMod val="50000"/>
                </a:schemeClr>
              </a:solidFill>
              <a:latin typeface="微軟正黑體 Light" pitchFamily="34" charset="-120"/>
              <a:ea typeface="微軟正黑體 Light" pitchFamily="34" charset="-120"/>
            </a:endParaRPr>
          </a:p>
          <a:p>
            <a:pPr marL="171450" lvl="1" indent="-171450" algn="r" defTabSz="8001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Tx/>
              <a:buChar char="••"/>
            </a:pPr>
            <a:r>
              <a:rPr lang="zh-TW" altLang="en-US" sz="1400" dirty="0" smtClean="0">
                <a:solidFill>
                  <a:schemeClr val="accent1">
                    <a:lumMod val="50000"/>
                  </a:schemeClr>
                </a:solidFill>
                <a:latin typeface="微軟正黑體 Light" pitchFamily="34" charset="-120"/>
                <a:ea typeface="微軟正黑體 Light" pitchFamily="34" charset="-120"/>
              </a:rPr>
              <a:t>評分機制</a:t>
            </a:r>
            <a:endParaRPr lang="en-US" altLang="zh-TW" sz="1400" dirty="0" smtClean="0">
              <a:solidFill>
                <a:schemeClr val="accent1">
                  <a:lumMod val="50000"/>
                </a:schemeClr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8" t="30508" r="41563" b="59864"/>
          <a:stretch/>
        </p:blipFill>
        <p:spPr>
          <a:xfrm>
            <a:off x="5298342" y="5018471"/>
            <a:ext cx="5963083" cy="1291443"/>
          </a:xfrm>
          <a:prstGeom prst="rect">
            <a:avLst/>
          </a:prstGeom>
        </p:spPr>
      </p:pic>
      <p:grpSp>
        <p:nvGrpSpPr>
          <p:cNvPr id="2" name="群組 1"/>
          <p:cNvGrpSpPr>
            <a:grpSpLocks noChangeAspect="1"/>
          </p:cNvGrpSpPr>
          <p:nvPr/>
        </p:nvGrpSpPr>
        <p:grpSpPr>
          <a:xfrm>
            <a:off x="4330711" y="313306"/>
            <a:ext cx="6930714" cy="4390943"/>
            <a:chOff x="4826280" y="127968"/>
            <a:chExt cx="7266420" cy="4603629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" b="5512"/>
            <a:stretch/>
          </p:blipFill>
          <p:spPr>
            <a:xfrm>
              <a:off x="4826280" y="127968"/>
              <a:ext cx="7266420" cy="4603629"/>
            </a:xfrm>
            <a:prstGeom prst="rect">
              <a:avLst/>
            </a:prstGeom>
          </p:spPr>
        </p:pic>
        <p:sp>
          <p:nvSpPr>
            <p:cNvPr id="29" name="文字方塊 28"/>
            <p:cNvSpPr txBox="1"/>
            <p:nvPr/>
          </p:nvSpPr>
          <p:spPr>
            <a:xfrm>
              <a:off x="10333559" y="1666179"/>
              <a:ext cx="1604037" cy="354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微軟正黑體 Light" pitchFamily="34" charset="-120"/>
                  <a:ea typeface="微軟正黑體 Light" pitchFamily="34" charset="-120"/>
                </a:rPr>
                <a:t>彈奏指法</a:t>
              </a:r>
              <a:r>
                <a:rPr lang="zh-TW" altLang="en-US" sz="1600" b="1" dirty="0">
                  <a:solidFill>
                    <a:schemeClr val="accent1">
                      <a:lumMod val="75000"/>
                    </a:schemeClr>
                  </a:solidFill>
                  <a:latin typeface="微軟正黑體 Light" pitchFamily="34" charset="-120"/>
                  <a:ea typeface="微軟正黑體 Light" pitchFamily="34" charset="-120"/>
                </a:rPr>
                <a:t>辨識</a:t>
              </a: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5" t="59332" r="83775" b="26394"/>
            <a:stretch/>
          </p:blipFill>
          <p:spPr>
            <a:xfrm>
              <a:off x="5075578" y="3431238"/>
              <a:ext cx="990278" cy="674089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5075579" y="3977632"/>
              <a:ext cx="1912071" cy="3549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chemeClr val="accent1">
                      <a:lumMod val="75000"/>
                    </a:schemeClr>
                  </a:solidFill>
                  <a:latin typeface="微軟正黑體 Light" pitchFamily="34" charset="-120"/>
                  <a:ea typeface="微軟正黑體 Light" pitchFamily="34" charset="-120"/>
                </a:rPr>
                <a:t>彈奏完畢後顯示</a:t>
              </a:r>
              <a:endParaRPr lang="zh-TW" altLang="en-US" sz="1600" b="1" dirty="0">
                <a:solidFill>
                  <a:schemeClr val="accent1">
                    <a:lumMod val="75000"/>
                  </a:schemeClr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47" name="圓角矩形 46"/>
            <p:cNvSpPr/>
            <p:nvPr/>
          </p:nvSpPr>
          <p:spPr>
            <a:xfrm>
              <a:off x="5112794" y="3586517"/>
              <a:ext cx="1810522" cy="864113"/>
            </a:xfrm>
            <a:prstGeom prst="round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3007" t="6227" r="14405" b="12145"/>
          <a:stretch/>
        </p:blipFill>
        <p:spPr>
          <a:xfrm>
            <a:off x="4317234" y="5015990"/>
            <a:ext cx="825629" cy="133499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466082" y="5097898"/>
            <a:ext cx="526150" cy="263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12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分</a:t>
            </a:r>
            <a:endParaRPr lang="zh-TW" altLang="en-US" sz="12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295192" y="5553497"/>
            <a:ext cx="847671" cy="263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12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12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2.5</a:t>
            </a:r>
            <a:r>
              <a:rPr lang="zh-TW" altLang="en-US" sz="12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分</a:t>
            </a:r>
            <a:endParaRPr lang="zh-TW" altLang="en-US" sz="12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4325033" y="6020248"/>
            <a:ext cx="787988" cy="263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2</a:t>
            </a:r>
            <a:r>
              <a:rPr lang="zh-TW" altLang="en-US" sz="12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分 </a:t>
            </a:r>
            <a:r>
              <a:rPr lang="zh-TW" altLang="en-US" sz="12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</a:t>
            </a:r>
            <a:endParaRPr lang="zh-TW" altLang="en-US" sz="12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890619" y="631536"/>
            <a:ext cx="2868651" cy="2742876"/>
            <a:chOff x="26041" y="149731"/>
            <a:chExt cx="2727196" cy="2479104"/>
          </a:xfrm>
        </p:grpSpPr>
        <p:grpSp>
          <p:nvGrpSpPr>
            <p:cNvPr id="31" name="群組 30"/>
            <p:cNvGrpSpPr/>
            <p:nvPr/>
          </p:nvGrpSpPr>
          <p:grpSpPr>
            <a:xfrm>
              <a:off x="26041" y="149731"/>
              <a:ext cx="2727196" cy="2479104"/>
              <a:chOff x="3680798" y="1667482"/>
              <a:chExt cx="4600323" cy="4449568"/>
            </a:xfrm>
          </p:grpSpPr>
          <p:sp>
            <p:nvSpPr>
              <p:cNvPr id="51" name="手繪多邊形 50"/>
              <p:cNvSpPr/>
              <p:nvPr/>
            </p:nvSpPr>
            <p:spPr>
              <a:xfrm>
                <a:off x="3680798" y="1667482"/>
                <a:ext cx="2251530" cy="2201687"/>
              </a:xfrm>
              <a:custGeom>
                <a:avLst/>
                <a:gdLst>
                  <a:gd name="connsiteX0" fmla="*/ 0 w 2232307"/>
                  <a:gd name="connsiteY0" fmla="*/ 2245470 h 2245470"/>
                  <a:gd name="connsiteX1" fmla="*/ 2232307 w 2232307"/>
                  <a:gd name="connsiteY1" fmla="*/ 0 h 2245470"/>
                  <a:gd name="connsiteX2" fmla="*/ 2232307 w 2232307"/>
                  <a:gd name="connsiteY2" fmla="*/ 2245470 h 2245470"/>
                  <a:gd name="connsiteX3" fmla="*/ 0 w 2232307"/>
                  <a:gd name="connsiteY3" fmla="*/ 2245470 h 224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2307" h="2245470">
                    <a:moveTo>
                      <a:pt x="0" y="2245470"/>
                    </a:moveTo>
                    <a:cubicBezTo>
                      <a:pt x="0" y="1005331"/>
                      <a:pt x="999438" y="0"/>
                      <a:pt x="2232307" y="0"/>
                    </a:cubicBezTo>
                    <a:lnTo>
                      <a:pt x="2232307" y="2245470"/>
                    </a:lnTo>
                    <a:lnTo>
                      <a:pt x="0" y="22454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24516" tIns="828371" rIns="170688" bIns="170688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b="1" dirty="0" smtClean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b="1" dirty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000" kern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2" name="手繪多邊形 51"/>
              <p:cNvSpPr/>
              <p:nvPr/>
            </p:nvSpPr>
            <p:spPr>
              <a:xfrm>
                <a:off x="6029591" y="1667482"/>
                <a:ext cx="2251530" cy="2201687"/>
              </a:xfrm>
              <a:custGeom>
                <a:avLst/>
                <a:gdLst>
                  <a:gd name="connsiteX0" fmla="*/ 0 w 2245470"/>
                  <a:gd name="connsiteY0" fmla="*/ 2232307 h 2232307"/>
                  <a:gd name="connsiteX1" fmla="*/ 2245470 w 2245470"/>
                  <a:gd name="connsiteY1" fmla="*/ 0 h 2232307"/>
                  <a:gd name="connsiteX2" fmla="*/ 2245470 w 2245470"/>
                  <a:gd name="connsiteY2" fmla="*/ 2232307 h 2232307"/>
                  <a:gd name="connsiteX3" fmla="*/ 0 w 2245470"/>
                  <a:gd name="connsiteY3" fmla="*/ 2232307 h 223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470" h="2232307">
                    <a:moveTo>
                      <a:pt x="1" y="0"/>
                    </a:moveTo>
                    <a:cubicBezTo>
                      <a:pt x="1240139" y="0"/>
                      <a:pt x="2245469" y="999438"/>
                      <a:pt x="2245469" y="2232307"/>
                    </a:cubicBezTo>
                    <a:lnTo>
                      <a:pt x="1" y="2232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9" tIns="828372" rIns="824516" bIns="170688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000" kern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3" name="手繪多邊形 52"/>
              <p:cNvSpPr/>
              <p:nvPr/>
            </p:nvSpPr>
            <p:spPr>
              <a:xfrm>
                <a:off x="6029591" y="3915363"/>
                <a:ext cx="2251530" cy="2201687"/>
              </a:xfrm>
              <a:custGeom>
                <a:avLst/>
                <a:gdLst>
                  <a:gd name="connsiteX0" fmla="*/ 0 w 2232307"/>
                  <a:gd name="connsiteY0" fmla="*/ 2245470 h 2245470"/>
                  <a:gd name="connsiteX1" fmla="*/ 2232307 w 2232307"/>
                  <a:gd name="connsiteY1" fmla="*/ 0 h 2245470"/>
                  <a:gd name="connsiteX2" fmla="*/ 2232307 w 2232307"/>
                  <a:gd name="connsiteY2" fmla="*/ 2245470 h 2245470"/>
                  <a:gd name="connsiteX3" fmla="*/ 0 w 2232307"/>
                  <a:gd name="connsiteY3" fmla="*/ 2245470 h 224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2307" h="2245470">
                    <a:moveTo>
                      <a:pt x="2232307" y="0"/>
                    </a:moveTo>
                    <a:cubicBezTo>
                      <a:pt x="2232307" y="1240139"/>
                      <a:pt x="1232869" y="2245470"/>
                      <a:pt x="0" y="2245470"/>
                    </a:cubicBezTo>
                    <a:lnTo>
                      <a:pt x="0" y="0"/>
                    </a:lnTo>
                    <a:lnTo>
                      <a:pt x="22323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824516" bIns="828371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6" name="手繪多邊形 55"/>
              <p:cNvSpPr/>
              <p:nvPr/>
            </p:nvSpPr>
            <p:spPr>
              <a:xfrm>
                <a:off x="3680798" y="3915363"/>
                <a:ext cx="2251530" cy="2201687"/>
              </a:xfrm>
              <a:custGeom>
                <a:avLst/>
                <a:gdLst>
                  <a:gd name="connsiteX0" fmla="*/ 0 w 2245470"/>
                  <a:gd name="connsiteY0" fmla="*/ 2232307 h 2232307"/>
                  <a:gd name="connsiteX1" fmla="*/ 2245470 w 2245470"/>
                  <a:gd name="connsiteY1" fmla="*/ 0 h 2232307"/>
                  <a:gd name="connsiteX2" fmla="*/ 2245470 w 2245470"/>
                  <a:gd name="connsiteY2" fmla="*/ 2232307 h 2232307"/>
                  <a:gd name="connsiteX3" fmla="*/ 0 w 2245470"/>
                  <a:gd name="connsiteY3" fmla="*/ 2232307 h 223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470" h="2232307">
                    <a:moveTo>
                      <a:pt x="2245469" y="2232307"/>
                    </a:moveTo>
                    <a:cubicBezTo>
                      <a:pt x="1005331" y="2232307"/>
                      <a:pt x="1" y="1232869"/>
                      <a:pt x="1" y="0"/>
                    </a:cubicBezTo>
                    <a:lnTo>
                      <a:pt x="2245469" y="0"/>
                    </a:lnTo>
                    <a:lnTo>
                      <a:pt x="2245469" y="22323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24517" tIns="170689" rIns="170688" bIns="828371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57" name="橢圓 56"/>
              <p:cNvSpPr/>
              <p:nvPr/>
            </p:nvSpPr>
            <p:spPr>
              <a:xfrm>
                <a:off x="5315676" y="3298928"/>
                <a:ext cx="1095173" cy="1071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b="1" dirty="0">
                  <a:solidFill>
                    <a:srgbClr val="002060"/>
                  </a:solidFill>
                  <a:latin typeface="Segoe Print" panose="02000600000000000000" pitchFamily="2" charset="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33" name="文字方塊 32"/>
            <p:cNvSpPr txBox="1"/>
            <p:nvPr/>
          </p:nvSpPr>
          <p:spPr>
            <a:xfrm>
              <a:off x="165763" y="644835"/>
              <a:ext cx="1201765" cy="639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樂譜辨識系統</a:t>
              </a:r>
              <a:endParaRPr lang="zh-TW" altLang="en-US" sz="2000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182604" y="1503736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人性化</a:t>
              </a:r>
            </a:p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操作</a:t>
              </a:r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介面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1337980" y="1499601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雲端</a:t>
              </a:r>
            </a:p>
            <a:p>
              <a:pPr algn="ctr"/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資料庫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50" name="TextBox 44">
              <a:extLst>
                <a:ext uri="{FF2B5EF4-FFF2-40B4-BE49-F238E27FC236}">
                  <a16:creationId xmlns:a16="http://schemas.microsoft.com/office/drawing/2014/main" xmlns="" id="{23B674AD-631A-421A-A833-B9E48FF35154}"/>
                </a:ext>
              </a:extLst>
            </p:cNvPr>
            <p:cNvSpPr txBox="1"/>
            <p:nvPr/>
          </p:nvSpPr>
          <p:spPr>
            <a:xfrm>
              <a:off x="883801" y="1136181"/>
              <a:ext cx="936744" cy="4729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i</a:t>
              </a:r>
              <a:r>
                <a:rPr lang="en-US" altLang="zh-TW" sz="1400" b="1" dirty="0" smtClean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 - </a:t>
              </a:r>
            </a:p>
            <a:p>
              <a:pPr algn="ctr"/>
              <a:r>
                <a:rPr lang="en-US" altLang="zh-TW" sz="1400" b="1" dirty="0" smtClean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Piano</a:t>
              </a:r>
              <a:endParaRPr lang="en-US" altLang="ko-KR" sz="1400" b="1" dirty="0">
                <a:solidFill>
                  <a:srgbClr val="688988"/>
                </a:solidFill>
                <a:latin typeface="Segoe Print" panose="02000600000000000000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文字方塊 57"/>
          <p:cNvSpPr txBox="1"/>
          <p:nvPr/>
        </p:nvSpPr>
        <p:spPr>
          <a:xfrm>
            <a:off x="783153" y="547891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TW" altLang="en-US" sz="2400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彈奏</a:t>
            </a:r>
            <a:endParaRPr lang="en-US" altLang="zh-TW" sz="2400" dirty="0" smtClean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  <a:p>
            <a:pPr lvl="0"/>
            <a:r>
              <a:rPr lang="zh-TW" altLang="en-US" sz="2400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評分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系統</a:t>
            </a:r>
            <a:endParaRPr lang="en-US" altLang="zh-TW" sz="2400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2265516" y="1196597"/>
            <a:ext cx="1264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彈奏</a:t>
            </a:r>
            <a:r>
              <a: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評分</a:t>
            </a:r>
            <a:r>
              <a:rPr lang="zh-TW" altLang="en-US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系統</a:t>
            </a:r>
            <a:endParaRPr lang="zh-TW" altLang="en-US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068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/>
        </p:nvSpPr>
        <p:spPr>
          <a:xfrm>
            <a:off x="338815" y="4664338"/>
            <a:ext cx="3132000" cy="1620000"/>
          </a:xfrm>
          <a:custGeom>
            <a:avLst/>
            <a:gdLst>
              <a:gd name="connsiteX0" fmla="*/ 0 w 3567207"/>
              <a:gd name="connsiteY0" fmla="*/ 167282 h 1672823"/>
              <a:gd name="connsiteX1" fmla="*/ 167282 w 3567207"/>
              <a:gd name="connsiteY1" fmla="*/ 0 h 1672823"/>
              <a:gd name="connsiteX2" fmla="*/ 3399925 w 3567207"/>
              <a:gd name="connsiteY2" fmla="*/ 0 h 1672823"/>
              <a:gd name="connsiteX3" fmla="*/ 3567207 w 3567207"/>
              <a:gd name="connsiteY3" fmla="*/ 167282 h 1672823"/>
              <a:gd name="connsiteX4" fmla="*/ 3567207 w 3567207"/>
              <a:gd name="connsiteY4" fmla="*/ 1505541 h 1672823"/>
              <a:gd name="connsiteX5" fmla="*/ 3399925 w 3567207"/>
              <a:gd name="connsiteY5" fmla="*/ 1672823 h 1672823"/>
              <a:gd name="connsiteX6" fmla="*/ 167282 w 3567207"/>
              <a:gd name="connsiteY6" fmla="*/ 1672823 h 1672823"/>
              <a:gd name="connsiteX7" fmla="*/ 0 w 3567207"/>
              <a:gd name="connsiteY7" fmla="*/ 1505541 h 1672823"/>
              <a:gd name="connsiteX8" fmla="*/ 0 w 3567207"/>
              <a:gd name="connsiteY8" fmla="*/ 167282 h 167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7207" h="1672823">
                <a:moveTo>
                  <a:pt x="0" y="167282"/>
                </a:moveTo>
                <a:cubicBezTo>
                  <a:pt x="0" y="74895"/>
                  <a:pt x="74895" y="0"/>
                  <a:pt x="167282" y="0"/>
                </a:cubicBezTo>
                <a:lnTo>
                  <a:pt x="3399925" y="0"/>
                </a:lnTo>
                <a:cubicBezTo>
                  <a:pt x="3492312" y="0"/>
                  <a:pt x="3567207" y="74895"/>
                  <a:pt x="3567207" y="167282"/>
                </a:cubicBezTo>
                <a:lnTo>
                  <a:pt x="3567207" y="1505541"/>
                </a:lnTo>
                <a:cubicBezTo>
                  <a:pt x="3567207" y="1597928"/>
                  <a:pt x="3492312" y="1672823"/>
                  <a:pt x="3399925" y="1672823"/>
                </a:cubicBezTo>
                <a:lnTo>
                  <a:pt x="167282" y="1672823"/>
                </a:lnTo>
                <a:cubicBezTo>
                  <a:pt x="74895" y="1672823"/>
                  <a:pt x="0" y="1597928"/>
                  <a:pt x="0" y="1505541"/>
                </a:cubicBezTo>
                <a:lnTo>
                  <a:pt x="0" y="167282"/>
                </a:lnTo>
                <a:close/>
              </a:path>
            </a:pathLst>
          </a:cu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326" tIns="105326" rIns="1175488" bIns="523532" numCol="1" spcCol="127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zh-TW" sz="1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手繪多邊形 19"/>
          <p:cNvSpPr/>
          <p:nvPr/>
        </p:nvSpPr>
        <p:spPr>
          <a:xfrm>
            <a:off x="1958815" y="4656280"/>
            <a:ext cx="1512000" cy="1512000"/>
          </a:xfrm>
          <a:custGeom>
            <a:avLst/>
            <a:gdLst>
              <a:gd name="connsiteX0" fmla="*/ 0 w 2245470"/>
              <a:gd name="connsiteY0" fmla="*/ 2232307 h 2232307"/>
              <a:gd name="connsiteX1" fmla="*/ 2245470 w 2245470"/>
              <a:gd name="connsiteY1" fmla="*/ 0 h 2232307"/>
              <a:gd name="connsiteX2" fmla="*/ 2245470 w 2245470"/>
              <a:gd name="connsiteY2" fmla="*/ 2232307 h 2232307"/>
              <a:gd name="connsiteX3" fmla="*/ 0 w 2245470"/>
              <a:gd name="connsiteY3" fmla="*/ 2232307 h 223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5470" h="2232307">
                <a:moveTo>
                  <a:pt x="2245469" y="2232307"/>
                </a:moveTo>
                <a:cubicBezTo>
                  <a:pt x="1005331" y="2232307"/>
                  <a:pt x="1" y="1232869"/>
                  <a:pt x="1" y="0"/>
                </a:cubicBezTo>
                <a:lnTo>
                  <a:pt x="2245469" y="0"/>
                </a:lnTo>
                <a:lnTo>
                  <a:pt x="2245469" y="223230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4517" tIns="170689" rIns="170688" bIns="828371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TW" sz="2400" b="1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87997" y="4694672"/>
            <a:ext cx="2503189" cy="1589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800100"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使用跨</a:t>
            </a: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平台</a:t>
            </a:r>
            <a:r>
              <a:rPr lang="en-US" altLang="zh-TW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</a:b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即時通訊</a:t>
            </a: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軟體</a:t>
            </a:r>
            <a:endParaRPr lang="en-US" altLang="zh-TW" sz="14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  <a:p>
            <a:pPr marL="285750" lvl="1" indent="-285750" defTabSz="8001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樂曲檢索</a:t>
            </a:r>
            <a:endParaRPr lang="en-US" altLang="zh-TW" sz="14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  <a:p>
            <a:pPr marL="285750" lvl="1" indent="-285750" defTabSz="8001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學習</a:t>
            </a: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紀錄</a:t>
            </a:r>
            <a:endParaRPr lang="en-US" altLang="zh-TW" sz="14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  <a:p>
            <a:pPr marL="285750" lvl="1" indent="-285750" defTabSz="8001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評分結果</a:t>
            </a:r>
            <a:endParaRPr lang="en-US" altLang="zh-TW" sz="14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4531" r="18445"/>
          <a:stretch/>
        </p:blipFill>
        <p:spPr>
          <a:xfrm>
            <a:off x="2644487" y="3313232"/>
            <a:ext cx="843749" cy="11083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055043" y="4660861"/>
            <a:ext cx="14157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 defTabSz="1066800">
              <a:lnSpc>
                <a:spcPct val="90000"/>
              </a:lnSpc>
              <a:spcBef>
                <a:spcPct val="0"/>
              </a:spcBef>
            </a:pPr>
            <a:r>
              <a:rPr lang="zh-TW" altLang="en-US" sz="2400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人性化</a:t>
            </a:r>
            <a:endParaRPr lang="en-US" altLang="zh-TW" sz="2400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  <a:p>
            <a:pPr lvl="0" algn="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操作介面</a:t>
            </a:r>
            <a:endParaRPr lang="en-US" altLang="zh-TW" sz="2400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422277" y="631536"/>
            <a:ext cx="2868651" cy="2742876"/>
            <a:chOff x="26041" y="149731"/>
            <a:chExt cx="2727196" cy="2479104"/>
          </a:xfrm>
        </p:grpSpPr>
        <p:grpSp>
          <p:nvGrpSpPr>
            <p:cNvPr id="32" name="群組 31"/>
            <p:cNvGrpSpPr/>
            <p:nvPr/>
          </p:nvGrpSpPr>
          <p:grpSpPr>
            <a:xfrm>
              <a:off x="26041" y="149731"/>
              <a:ext cx="2727196" cy="2479104"/>
              <a:chOff x="3680798" y="1667482"/>
              <a:chExt cx="4600323" cy="4449568"/>
            </a:xfrm>
          </p:grpSpPr>
          <p:sp>
            <p:nvSpPr>
              <p:cNvPr id="38" name="手繪多邊形 37"/>
              <p:cNvSpPr/>
              <p:nvPr/>
            </p:nvSpPr>
            <p:spPr>
              <a:xfrm>
                <a:off x="3680798" y="1667482"/>
                <a:ext cx="2251530" cy="2201687"/>
              </a:xfrm>
              <a:custGeom>
                <a:avLst/>
                <a:gdLst>
                  <a:gd name="connsiteX0" fmla="*/ 0 w 2232307"/>
                  <a:gd name="connsiteY0" fmla="*/ 2245470 h 2245470"/>
                  <a:gd name="connsiteX1" fmla="*/ 2232307 w 2232307"/>
                  <a:gd name="connsiteY1" fmla="*/ 0 h 2245470"/>
                  <a:gd name="connsiteX2" fmla="*/ 2232307 w 2232307"/>
                  <a:gd name="connsiteY2" fmla="*/ 2245470 h 2245470"/>
                  <a:gd name="connsiteX3" fmla="*/ 0 w 2232307"/>
                  <a:gd name="connsiteY3" fmla="*/ 2245470 h 224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2307" h="2245470">
                    <a:moveTo>
                      <a:pt x="0" y="2245470"/>
                    </a:moveTo>
                    <a:cubicBezTo>
                      <a:pt x="0" y="1005331"/>
                      <a:pt x="999438" y="0"/>
                      <a:pt x="2232307" y="0"/>
                    </a:cubicBezTo>
                    <a:lnTo>
                      <a:pt x="2232307" y="2245470"/>
                    </a:lnTo>
                    <a:lnTo>
                      <a:pt x="0" y="22454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24516" tIns="828371" rIns="170688" bIns="170688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b="1" dirty="0" smtClean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b="1" dirty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000" kern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9" name="手繪多邊形 38"/>
              <p:cNvSpPr/>
              <p:nvPr/>
            </p:nvSpPr>
            <p:spPr>
              <a:xfrm>
                <a:off x="6029591" y="1667482"/>
                <a:ext cx="2251530" cy="2201687"/>
              </a:xfrm>
              <a:custGeom>
                <a:avLst/>
                <a:gdLst>
                  <a:gd name="connsiteX0" fmla="*/ 0 w 2245470"/>
                  <a:gd name="connsiteY0" fmla="*/ 2232307 h 2232307"/>
                  <a:gd name="connsiteX1" fmla="*/ 2245470 w 2245470"/>
                  <a:gd name="connsiteY1" fmla="*/ 0 h 2232307"/>
                  <a:gd name="connsiteX2" fmla="*/ 2245470 w 2245470"/>
                  <a:gd name="connsiteY2" fmla="*/ 2232307 h 2232307"/>
                  <a:gd name="connsiteX3" fmla="*/ 0 w 2245470"/>
                  <a:gd name="connsiteY3" fmla="*/ 2232307 h 223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470" h="2232307">
                    <a:moveTo>
                      <a:pt x="1" y="0"/>
                    </a:moveTo>
                    <a:cubicBezTo>
                      <a:pt x="1240139" y="0"/>
                      <a:pt x="2245469" y="999438"/>
                      <a:pt x="2245469" y="2232307"/>
                    </a:cubicBezTo>
                    <a:lnTo>
                      <a:pt x="1" y="2232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9" tIns="828372" rIns="824516" bIns="170688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000" kern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0" name="手繪多邊形 39"/>
              <p:cNvSpPr/>
              <p:nvPr/>
            </p:nvSpPr>
            <p:spPr>
              <a:xfrm>
                <a:off x="6029591" y="3915363"/>
                <a:ext cx="2251530" cy="2201687"/>
              </a:xfrm>
              <a:custGeom>
                <a:avLst/>
                <a:gdLst>
                  <a:gd name="connsiteX0" fmla="*/ 0 w 2232307"/>
                  <a:gd name="connsiteY0" fmla="*/ 2245470 h 2245470"/>
                  <a:gd name="connsiteX1" fmla="*/ 2232307 w 2232307"/>
                  <a:gd name="connsiteY1" fmla="*/ 0 h 2245470"/>
                  <a:gd name="connsiteX2" fmla="*/ 2232307 w 2232307"/>
                  <a:gd name="connsiteY2" fmla="*/ 2245470 h 2245470"/>
                  <a:gd name="connsiteX3" fmla="*/ 0 w 2232307"/>
                  <a:gd name="connsiteY3" fmla="*/ 2245470 h 224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2307" h="2245470">
                    <a:moveTo>
                      <a:pt x="2232307" y="0"/>
                    </a:moveTo>
                    <a:cubicBezTo>
                      <a:pt x="2232307" y="1240139"/>
                      <a:pt x="1232869" y="2245470"/>
                      <a:pt x="0" y="2245470"/>
                    </a:cubicBezTo>
                    <a:lnTo>
                      <a:pt x="0" y="0"/>
                    </a:lnTo>
                    <a:lnTo>
                      <a:pt x="22323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824516" bIns="828371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1" name="手繪多邊形 40"/>
              <p:cNvSpPr/>
              <p:nvPr/>
            </p:nvSpPr>
            <p:spPr>
              <a:xfrm>
                <a:off x="3680798" y="3915363"/>
                <a:ext cx="2251530" cy="2201687"/>
              </a:xfrm>
              <a:custGeom>
                <a:avLst/>
                <a:gdLst>
                  <a:gd name="connsiteX0" fmla="*/ 0 w 2245470"/>
                  <a:gd name="connsiteY0" fmla="*/ 2232307 h 2232307"/>
                  <a:gd name="connsiteX1" fmla="*/ 2245470 w 2245470"/>
                  <a:gd name="connsiteY1" fmla="*/ 0 h 2232307"/>
                  <a:gd name="connsiteX2" fmla="*/ 2245470 w 2245470"/>
                  <a:gd name="connsiteY2" fmla="*/ 2232307 h 2232307"/>
                  <a:gd name="connsiteX3" fmla="*/ 0 w 2245470"/>
                  <a:gd name="connsiteY3" fmla="*/ 2232307 h 223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470" h="2232307">
                    <a:moveTo>
                      <a:pt x="2245469" y="2232307"/>
                    </a:moveTo>
                    <a:cubicBezTo>
                      <a:pt x="1005331" y="2232307"/>
                      <a:pt x="1" y="1232869"/>
                      <a:pt x="1" y="0"/>
                    </a:cubicBezTo>
                    <a:lnTo>
                      <a:pt x="2245469" y="0"/>
                    </a:lnTo>
                    <a:lnTo>
                      <a:pt x="2245469" y="223230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24517" tIns="170689" rIns="170688" bIns="828371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5315676" y="3298928"/>
                <a:ext cx="1095173" cy="1071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b="1" dirty="0">
                  <a:solidFill>
                    <a:srgbClr val="002060"/>
                  </a:solidFill>
                  <a:latin typeface="Segoe Print" panose="02000600000000000000" pitchFamily="2" charset="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33" name="文字方塊 32"/>
            <p:cNvSpPr txBox="1"/>
            <p:nvPr/>
          </p:nvSpPr>
          <p:spPr>
            <a:xfrm>
              <a:off x="165763" y="644835"/>
              <a:ext cx="1201765" cy="639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樂譜辨識系統</a:t>
              </a:r>
              <a:endParaRPr lang="zh-TW" altLang="en-US" sz="2000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319865" y="654872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彈奏辨識</a:t>
              </a:r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系統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82604" y="1503736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人性化</a:t>
              </a:r>
            </a:p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操作</a:t>
              </a:r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介面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337980" y="1499601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雲端</a:t>
              </a:r>
            </a:p>
            <a:p>
              <a:pPr algn="ctr"/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資料庫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7" name="TextBox 44">
              <a:extLst>
                <a:ext uri="{FF2B5EF4-FFF2-40B4-BE49-F238E27FC236}">
                  <a16:creationId xmlns:a16="http://schemas.microsoft.com/office/drawing/2014/main" xmlns="" id="{23B674AD-631A-421A-A833-B9E48FF35154}"/>
                </a:ext>
              </a:extLst>
            </p:cNvPr>
            <p:cNvSpPr txBox="1"/>
            <p:nvPr/>
          </p:nvSpPr>
          <p:spPr>
            <a:xfrm>
              <a:off x="883801" y="1136181"/>
              <a:ext cx="936744" cy="4729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i</a:t>
              </a:r>
              <a:r>
                <a:rPr lang="en-US" altLang="zh-TW" sz="1400" b="1" dirty="0" smtClean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 - </a:t>
              </a:r>
            </a:p>
            <a:p>
              <a:pPr algn="ctr"/>
              <a:r>
                <a:rPr lang="en-US" altLang="zh-TW" sz="1400" b="1" dirty="0" smtClean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Piano</a:t>
              </a:r>
              <a:endParaRPr lang="en-US" altLang="ko-KR" sz="1400" b="1" dirty="0">
                <a:solidFill>
                  <a:srgbClr val="688988"/>
                </a:solidFill>
                <a:latin typeface="Segoe Print" panose="02000600000000000000" pitchFamily="2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7" name="圖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64" y="631536"/>
            <a:ext cx="2880000" cy="5120000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854" y="631536"/>
            <a:ext cx="2880000" cy="51200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48366" y="59196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樂譜上傳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9142856" y="59196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清單查詢</a:t>
            </a:r>
          </a:p>
        </p:txBody>
      </p:sp>
    </p:spTree>
    <p:extLst>
      <p:ext uri="{BB962C8B-B14F-4D97-AF65-F5344CB8AC3E}">
        <p14:creationId xmlns:p14="http://schemas.microsoft.com/office/powerpoint/2010/main" val="308646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3"/>
          <p:cNvSpPr/>
          <p:nvPr/>
        </p:nvSpPr>
        <p:spPr>
          <a:xfrm>
            <a:off x="338815" y="4664338"/>
            <a:ext cx="3132000" cy="1620000"/>
          </a:xfrm>
          <a:custGeom>
            <a:avLst/>
            <a:gdLst>
              <a:gd name="connsiteX0" fmla="*/ 0 w 3567207"/>
              <a:gd name="connsiteY0" fmla="*/ 167282 h 1672823"/>
              <a:gd name="connsiteX1" fmla="*/ 167282 w 3567207"/>
              <a:gd name="connsiteY1" fmla="*/ 0 h 1672823"/>
              <a:gd name="connsiteX2" fmla="*/ 3399925 w 3567207"/>
              <a:gd name="connsiteY2" fmla="*/ 0 h 1672823"/>
              <a:gd name="connsiteX3" fmla="*/ 3567207 w 3567207"/>
              <a:gd name="connsiteY3" fmla="*/ 167282 h 1672823"/>
              <a:gd name="connsiteX4" fmla="*/ 3567207 w 3567207"/>
              <a:gd name="connsiteY4" fmla="*/ 1505541 h 1672823"/>
              <a:gd name="connsiteX5" fmla="*/ 3399925 w 3567207"/>
              <a:gd name="connsiteY5" fmla="*/ 1672823 h 1672823"/>
              <a:gd name="connsiteX6" fmla="*/ 167282 w 3567207"/>
              <a:gd name="connsiteY6" fmla="*/ 1672823 h 1672823"/>
              <a:gd name="connsiteX7" fmla="*/ 0 w 3567207"/>
              <a:gd name="connsiteY7" fmla="*/ 1505541 h 1672823"/>
              <a:gd name="connsiteX8" fmla="*/ 0 w 3567207"/>
              <a:gd name="connsiteY8" fmla="*/ 167282 h 1672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7207" h="1672823">
                <a:moveTo>
                  <a:pt x="0" y="167282"/>
                </a:moveTo>
                <a:cubicBezTo>
                  <a:pt x="0" y="74895"/>
                  <a:pt x="74895" y="0"/>
                  <a:pt x="167282" y="0"/>
                </a:cubicBezTo>
                <a:lnTo>
                  <a:pt x="3399925" y="0"/>
                </a:lnTo>
                <a:cubicBezTo>
                  <a:pt x="3492312" y="0"/>
                  <a:pt x="3567207" y="74895"/>
                  <a:pt x="3567207" y="167282"/>
                </a:cubicBezTo>
                <a:lnTo>
                  <a:pt x="3567207" y="1505541"/>
                </a:lnTo>
                <a:cubicBezTo>
                  <a:pt x="3567207" y="1597928"/>
                  <a:pt x="3492312" y="1672823"/>
                  <a:pt x="3399925" y="1672823"/>
                </a:cubicBezTo>
                <a:lnTo>
                  <a:pt x="167282" y="1672823"/>
                </a:lnTo>
                <a:cubicBezTo>
                  <a:pt x="74895" y="1672823"/>
                  <a:pt x="0" y="1597928"/>
                  <a:pt x="0" y="1505541"/>
                </a:cubicBezTo>
                <a:lnTo>
                  <a:pt x="0" y="167282"/>
                </a:lnTo>
                <a:close/>
              </a:path>
            </a:pathLst>
          </a:cu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5326" tIns="105326" rIns="1175488" bIns="523532" numCol="1" spcCol="127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algn="ctr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lvl="1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US" altLang="zh-TW" sz="12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0" name="手繪多邊形 19"/>
          <p:cNvSpPr/>
          <p:nvPr/>
        </p:nvSpPr>
        <p:spPr>
          <a:xfrm>
            <a:off x="1958815" y="4656280"/>
            <a:ext cx="1512000" cy="1512000"/>
          </a:xfrm>
          <a:custGeom>
            <a:avLst/>
            <a:gdLst>
              <a:gd name="connsiteX0" fmla="*/ 0 w 2245470"/>
              <a:gd name="connsiteY0" fmla="*/ 2232307 h 2232307"/>
              <a:gd name="connsiteX1" fmla="*/ 2245470 w 2245470"/>
              <a:gd name="connsiteY1" fmla="*/ 0 h 2232307"/>
              <a:gd name="connsiteX2" fmla="*/ 2245470 w 2245470"/>
              <a:gd name="connsiteY2" fmla="*/ 2232307 h 2232307"/>
              <a:gd name="connsiteX3" fmla="*/ 0 w 2245470"/>
              <a:gd name="connsiteY3" fmla="*/ 2232307 h 223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5470" h="2232307">
                <a:moveTo>
                  <a:pt x="2245469" y="2232307"/>
                </a:moveTo>
                <a:cubicBezTo>
                  <a:pt x="1005331" y="2232307"/>
                  <a:pt x="1" y="1232869"/>
                  <a:pt x="1" y="0"/>
                </a:cubicBezTo>
                <a:lnTo>
                  <a:pt x="2245469" y="0"/>
                </a:lnTo>
                <a:lnTo>
                  <a:pt x="2245469" y="223230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24517" tIns="170689" rIns="170688" bIns="828371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TW" sz="2400" b="1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87997" y="4694672"/>
            <a:ext cx="2503189" cy="1589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800100"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使用跨</a:t>
            </a: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平台</a:t>
            </a:r>
            <a:r>
              <a:rPr lang="en-US" altLang="zh-TW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/>
            </a:r>
            <a:br>
              <a:rPr lang="en-US" altLang="zh-TW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</a:b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即時通訊</a:t>
            </a: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軟體</a:t>
            </a:r>
            <a:endParaRPr lang="en-US" altLang="zh-TW" sz="14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  <a:p>
            <a:pPr marL="285750" lvl="1" indent="-285750" defTabSz="8001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樂曲檢索</a:t>
            </a:r>
            <a:endParaRPr lang="en-US" altLang="zh-TW" sz="14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  <a:p>
            <a:pPr marL="285750" lvl="1" indent="-285750" defTabSz="8001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 smtClean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學習</a:t>
            </a: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紀錄</a:t>
            </a:r>
            <a:endParaRPr lang="en-US" altLang="zh-TW" sz="14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  <a:p>
            <a:pPr marL="285750" lvl="1" indent="-285750" defTabSz="8001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rgbClr val="688988"/>
              </a:buClr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 Light" pitchFamily="34" charset="-120"/>
                <a:ea typeface="微軟正黑體 Light" pitchFamily="34" charset="-120"/>
                <a:cs typeface="Times New Roman" panose="02020603050405020304" pitchFamily="18" charset="0"/>
              </a:rPr>
              <a:t>評分結果</a:t>
            </a:r>
            <a:endParaRPr lang="en-US" altLang="zh-TW" sz="1400" dirty="0">
              <a:latin typeface="微軟正黑體 Light" pitchFamily="34" charset="-120"/>
              <a:ea typeface="微軟正黑體 Light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24531" r="18445"/>
          <a:stretch/>
        </p:blipFill>
        <p:spPr>
          <a:xfrm>
            <a:off x="2644487" y="3313232"/>
            <a:ext cx="843749" cy="11083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055043" y="4660861"/>
            <a:ext cx="1415772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 defTabSz="1066800">
              <a:lnSpc>
                <a:spcPct val="90000"/>
              </a:lnSpc>
              <a:spcBef>
                <a:spcPct val="0"/>
              </a:spcBef>
            </a:pPr>
            <a:r>
              <a:rPr lang="zh-TW" altLang="en-US" sz="2400" dirty="0" smtClean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人性化</a:t>
            </a:r>
            <a:endParaRPr lang="en-US" altLang="zh-TW" sz="2400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  <a:p>
            <a:pPr lvl="0" algn="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400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rPr>
              <a:t>操作介面</a:t>
            </a:r>
            <a:endParaRPr lang="en-US" altLang="zh-TW" sz="2400" dirty="0">
              <a:solidFill>
                <a:schemeClr val="bg1"/>
              </a:solidFill>
              <a:latin typeface="微軟正黑體 Light" pitchFamily="34" charset="-120"/>
              <a:ea typeface="微軟正黑體 Light" pitchFamily="34" charset="-120"/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422277" y="631536"/>
            <a:ext cx="2868651" cy="2742876"/>
            <a:chOff x="26041" y="149731"/>
            <a:chExt cx="2727196" cy="2479104"/>
          </a:xfrm>
        </p:grpSpPr>
        <p:grpSp>
          <p:nvGrpSpPr>
            <p:cNvPr id="32" name="群組 31"/>
            <p:cNvGrpSpPr/>
            <p:nvPr/>
          </p:nvGrpSpPr>
          <p:grpSpPr>
            <a:xfrm>
              <a:off x="26041" y="149731"/>
              <a:ext cx="2727196" cy="2479104"/>
              <a:chOff x="3680798" y="1667482"/>
              <a:chExt cx="4600323" cy="4449568"/>
            </a:xfrm>
          </p:grpSpPr>
          <p:sp>
            <p:nvSpPr>
              <p:cNvPr id="38" name="手繪多邊形 37"/>
              <p:cNvSpPr/>
              <p:nvPr/>
            </p:nvSpPr>
            <p:spPr>
              <a:xfrm>
                <a:off x="3680798" y="1667482"/>
                <a:ext cx="2251530" cy="2201687"/>
              </a:xfrm>
              <a:custGeom>
                <a:avLst/>
                <a:gdLst>
                  <a:gd name="connsiteX0" fmla="*/ 0 w 2232307"/>
                  <a:gd name="connsiteY0" fmla="*/ 2245470 h 2245470"/>
                  <a:gd name="connsiteX1" fmla="*/ 2232307 w 2232307"/>
                  <a:gd name="connsiteY1" fmla="*/ 0 h 2245470"/>
                  <a:gd name="connsiteX2" fmla="*/ 2232307 w 2232307"/>
                  <a:gd name="connsiteY2" fmla="*/ 2245470 h 2245470"/>
                  <a:gd name="connsiteX3" fmla="*/ 0 w 2232307"/>
                  <a:gd name="connsiteY3" fmla="*/ 2245470 h 224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2307" h="2245470">
                    <a:moveTo>
                      <a:pt x="0" y="2245470"/>
                    </a:moveTo>
                    <a:cubicBezTo>
                      <a:pt x="0" y="1005331"/>
                      <a:pt x="999438" y="0"/>
                      <a:pt x="2232307" y="0"/>
                    </a:cubicBezTo>
                    <a:lnTo>
                      <a:pt x="2232307" y="2245470"/>
                    </a:lnTo>
                    <a:lnTo>
                      <a:pt x="0" y="22454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24516" tIns="828371" rIns="170688" bIns="170688" numCol="1" spcCol="1270" anchor="ctr" anchorCtr="0">
                <a:noAutofit/>
              </a:bodyPr>
              <a:lstStyle/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b="1" dirty="0" smtClean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lvl="0" algn="ct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b="1" dirty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000" kern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39" name="手繪多邊形 38"/>
              <p:cNvSpPr/>
              <p:nvPr/>
            </p:nvSpPr>
            <p:spPr>
              <a:xfrm>
                <a:off x="6029591" y="1667482"/>
                <a:ext cx="2251530" cy="2201687"/>
              </a:xfrm>
              <a:custGeom>
                <a:avLst/>
                <a:gdLst>
                  <a:gd name="connsiteX0" fmla="*/ 0 w 2245470"/>
                  <a:gd name="connsiteY0" fmla="*/ 2232307 h 2232307"/>
                  <a:gd name="connsiteX1" fmla="*/ 2245470 w 2245470"/>
                  <a:gd name="connsiteY1" fmla="*/ 0 h 2232307"/>
                  <a:gd name="connsiteX2" fmla="*/ 2245470 w 2245470"/>
                  <a:gd name="connsiteY2" fmla="*/ 2232307 h 2232307"/>
                  <a:gd name="connsiteX3" fmla="*/ 0 w 2245470"/>
                  <a:gd name="connsiteY3" fmla="*/ 2232307 h 223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470" h="2232307">
                    <a:moveTo>
                      <a:pt x="1" y="0"/>
                    </a:moveTo>
                    <a:cubicBezTo>
                      <a:pt x="1240139" y="0"/>
                      <a:pt x="2245469" y="999438"/>
                      <a:pt x="2245469" y="2232307"/>
                    </a:cubicBezTo>
                    <a:lnTo>
                      <a:pt x="1" y="223230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9" tIns="828372" rIns="824516" bIns="170688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TW" altLang="en-US" sz="2000" kern="12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0" name="手繪多邊形 39"/>
              <p:cNvSpPr/>
              <p:nvPr/>
            </p:nvSpPr>
            <p:spPr>
              <a:xfrm>
                <a:off x="6029591" y="3915363"/>
                <a:ext cx="2251530" cy="2201687"/>
              </a:xfrm>
              <a:custGeom>
                <a:avLst/>
                <a:gdLst>
                  <a:gd name="connsiteX0" fmla="*/ 0 w 2232307"/>
                  <a:gd name="connsiteY0" fmla="*/ 2245470 h 2245470"/>
                  <a:gd name="connsiteX1" fmla="*/ 2232307 w 2232307"/>
                  <a:gd name="connsiteY1" fmla="*/ 0 h 2245470"/>
                  <a:gd name="connsiteX2" fmla="*/ 2232307 w 2232307"/>
                  <a:gd name="connsiteY2" fmla="*/ 2245470 h 2245470"/>
                  <a:gd name="connsiteX3" fmla="*/ 0 w 2232307"/>
                  <a:gd name="connsiteY3" fmla="*/ 2245470 h 2245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2307" h="2245470">
                    <a:moveTo>
                      <a:pt x="2232307" y="0"/>
                    </a:moveTo>
                    <a:cubicBezTo>
                      <a:pt x="2232307" y="1240139"/>
                      <a:pt x="1232869" y="2245470"/>
                      <a:pt x="0" y="2245470"/>
                    </a:cubicBezTo>
                    <a:lnTo>
                      <a:pt x="0" y="0"/>
                    </a:lnTo>
                    <a:lnTo>
                      <a:pt x="22323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0688" tIns="170689" rIns="824516" bIns="828371" numCol="1" spcCol="1270" anchor="ctr" anchorCtr="0">
                <a:noAutofit/>
              </a:bodyPr>
              <a:lstStyle/>
              <a:p>
                <a:pPr lvl="0" algn="r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1" name="手繪多邊形 40"/>
              <p:cNvSpPr/>
              <p:nvPr/>
            </p:nvSpPr>
            <p:spPr>
              <a:xfrm>
                <a:off x="3680798" y="3915363"/>
                <a:ext cx="2251530" cy="2201687"/>
              </a:xfrm>
              <a:custGeom>
                <a:avLst/>
                <a:gdLst>
                  <a:gd name="connsiteX0" fmla="*/ 0 w 2245470"/>
                  <a:gd name="connsiteY0" fmla="*/ 2232307 h 2232307"/>
                  <a:gd name="connsiteX1" fmla="*/ 2245470 w 2245470"/>
                  <a:gd name="connsiteY1" fmla="*/ 0 h 2232307"/>
                  <a:gd name="connsiteX2" fmla="*/ 2245470 w 2245470"/>
                  <a:gd name="connsiteY2" fmla="*/ 2232307 h 2232307"/>
                  <a:gd name="connsiteX3" fmla="*/ 0 w 2245470"/>
                  <a:gd name="connsiteY3" fmla="*/ 2232307 h 2232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5470" h="2232307">
                    <a:moveTo>
                      <a:pt x="2245469" y="2232307"/>
                    </a:moveTo>
                    <a:cubicBezTo>
                      <a:pt x="1005331" y="2232307"/>
                      <a:pt x="1" y="1232869"/>
                      <a:pt x="1" y="0"/>
                    </a:cubicBezTo>
                    <a:lnTo>
                      <a:pt x="2245469" y="0"/>
                    </a:lnTo>
                    <a:lnTo>
                      <a:pt x="2245469" y="223230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24517" tIns="170689" rIns="170688" bIns="828371" numCol="1" spcCol="1270" anchor="ctr" anchorCtr="0">
                <a:noAutofit/>
              </a:bodyPr>
              <a:lstStyle/>
              <a:p>
                <a:pPr lvl="0" algn="l" defTabSz="10668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zh-TW" sz="2000" kern="1200" dirty="0" smtClean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42" name="橢圓 41"/>
              <p:cNvSpPr/>
              <p:nvPr/>
            </p:nvSpPr>
            <p:spPr>
              <a:xfrm>
                <a:off x="5315676" y="3298928"/>
                <a:ext cx="1095173" cy="1071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b="1" dirty="0">
                  <a:solidFill>
                    <a:srgbClr val="002060"/>
                  </a:solidFill>
                  <a:latin typeface="Segoe Print" panose="02000600000000000000" pitchFamily="2" charset="0"/>
                  <a:ea typeface="標楷體" panose="03000509000000000000" pitchFamily="65" charset="-120"/>
                </a:endParaRPr>
              </a:p>
            </p:txBody>
          </p:sp>
        </p:grpSp>
        <p:sp>
          <p:nvSpPr>
            <p:cNvPr id="33" name="文字方塊 32"/>
            <p:cNvSpPr txBox="1"/>
            <p:nvPr/>
          </p:nvSpPr>
          <p:spPr>
            <a:xfrm>
              <a:off x="165763" y="644835"/>
              <a:ext cx="1201765" cy="639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樂譜辨識系統</a:t>
              </a:r>
              <a:endParaRPr lang="zh-TW" altLang="en-US" sz="2000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319865" y="654872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彈奏辨識</a:t>
              </a:r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系統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82604" y="1503736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人性化</a:t>
              </a:r>
            </a:p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操作</a:t>
              </a:r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介面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1337980" y="1499601"/>
              <a:ext cx="1201765" cy="584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dirty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雲端</a:t>
              </a:r>
            </a:p>
            <a:p>
              <a:pPr algn="ctr"/>
              <a:r>
                <a:rPr lang="zh-TW" altLang="en-US" dirty="0" smtClean="0">
                  <a:solidFill>
                    <a:schemeClr val="bg1"/>
                  </a:solidFill>
                  <a:latin typeface="微軟正黑體 Light" pitchFamily="34" charset="-120"/>
                  <a:ea typeface="微軟正黑體 Light" pitchFamily="34" charset="-120"/>
                </a:rPr>
                <a:t>資料庫</a:t>
              </a:r>
              <a:endParaRPr lang="zh-TW" altLang="en-US" dirty="0">
                <a:solidFill>
                  <a:schemeClr val="bg1"/>
                </a:solidFill>
                <a:latin typeface="微軟正黑體 Light" pitchFamily="34" charset="-120"/>
                <a:ea typeface="微軟正黑體 Light" pitchFamily="34" charset="-120"/>
              </a:endParaRPr>
            </a:p>
          </p:txBody>
        </p:sp>
        <p:sp>
          <p:nvSpPr>
            <p:cNvPr id="37" name="TextBox 44">
              <a:extLst>
                <a:ext uri="{FF2B5EF4-FFF2-40B4-BE49-F238E27FC236}">
                  <a16:creationId xmlns:a16="http://schemas.microsoft.com/office/drawing/2014/main" xmlns="" id="{23B674AD-631A-421A-A833-B9E48FF35154}"/>
                </a:ext>
              </a:extLst>
            </p:cNvPr>
            <p:cNvSpPr txBox="1"/>
            <p:nvPr/>
          </p:nvSpPr>
          <p:spPr>
            <a:xfrm>
              <a:off x="883801" y="1136181"/>
              <a:ext cx="936744" cy="4729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TW" sz="1400" b="1" dirty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i</a:t>
              </a:r>
              <a:r>
                <a:rPr lang="en-US" altLang="zh-TW" sz="1400" b="1" dirty="0" smtClean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 - </a:t>
              </a:r>
            </a:p>
            <a:p>
              <a:pPr algn="ctr"/>
              <a:r>
                <a:rPr lang="en-US" altLang="zh-TW" sz="1400" b="1" dirty="0" smtClean="0">
                  <a:solidFill>
                    <a:srgbClr val="688988"/>
                  </a:solidFill>
                  <a:latin typeface="Segoe Print" panose="02000600000000000000" pitchFamily="2" charset="0"/>
                  <a:cs typeface="Times New Roman" panose="02020603050405020304" pitchFamily="18" charset="0"/>
                </a:rPr>
                <a:t>Piano</a:t>
              </a:r>
              <a:endParaRPr lang="en-US" altLang="ko-KR" sz="1400" b="1" dirty="0">
                <a:solidFill>
                  <a:srgbClr val="688988"/>
                </a:solidFill>
                <a:latin typeface="Segoe Print" panose="02000600000000000000" pitchFamily="2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2" name="圖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571" y="619825"/>
            <a:ext cx="2880000" cy="512000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208" y="619825"/>
            <a:ext cx="2880000" cy="5120000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5722573" y="59196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樂曲查詢</a:t>
            </a:r>
            <a:endParaRPr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9142856" y="59196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分數</a:t>
            </a:r>
            <a:r>
              <a:rPr lang="zh-TW" altLang="en-US" dirty="0" smtClean="0"/>
              <a:t>查詢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248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木刻字型">
      <a:majorFont>
        <a:latin typeface="Arial Black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TM03090434[[fn=木頭類型]]</Template>
  <TotalTime>5550</TotalTime>
  <Words>781</Words>
  <Application>Microsoft Office PowerPoint</Application>
  <PresentationFormat>自訂</PresentationFormat>
  <Paragraphs>366</Paragraphs>
  <Slides>13</Slides>
  <Notes>7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4" baseType="lpstr">
      <vt:lpstr>木刻字型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佩琪 王</dc:creator>
  <cp:lastModifiedBy>asus</cp:lastModifiedBy>
  <cp:revision>278</cp:revision>
  <dcterms:created xsi:type="dcterms:W3CDTF">2019-10-27T07:49:55Z</dcterms:created>
  <dcterms:modified xsi:type="dcterms:W3CDTF">2020-01-16T16:06:49Z</dcterms:modified>
</cp:coreProperties>
</file>